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B7B2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68C9A-EE9F-4524-96E3-BB4EDE5275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C7CDD2-C99C-4FA4-AF14-8BB6E8162A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1DE85-2B80-4275-BF13-F4CA3287F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96880-7A00-47B8-824D-6C922EABBCD5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F56BF-31FB-4833-BACD-AB478E692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5CE2A-9925-4086-A65A-2583B66BD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8B4C-8364-4667-9EB5-82A5564FC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186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79C25-1069-4295-A3C6-C5724BB05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3914B-767A-49DA-B9F1-C1ACB055F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58046-5D87-4622-864F-0E5490C2B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96880-7A00-47B8-824D-6C922EABBCD5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B7FF8-065D-4DB0-A02A-6BEAE1210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83E2F-E9C4-4E53-B864-1D2441061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8B4C-8364-4667-9EB5-82A5564FC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806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1ABE1-A92B-4438-A487-2FB0D219B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7CEA55-1682-4E37-8943-DCCC43C50D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B1C1E-9E96-4DC1-810C-687912E10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96880-7A00-47B8-824D-6C922EABBCD5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BE79FF-BD9F-4C37-A502-F48DB263D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FA92F-84E1-4D5A-A319-12D2BA545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8B4C-8364-4667-9EB5-82A5564FC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9933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1B8C1-7383-4E43-BAB2-6D2138A8C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F54D7-C109-482B-AA78-04CF6F7C76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04E1E1-5605-4116-9682-F7EDC7340B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D0C276-7711-4E78-8185-1B23994F4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96880-7A00-47B8-824D-6C922EABBCD5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944EDF-FE7B-4523-917B-47A3DDF2C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1212DD-FDFA-4936-A0AE-4764ECF3D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8B4C-8364-4667-9EB5-82A5564FC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349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E4C8E-3D96-499B-84F8-97A3E4A61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D92A63-381D-4DF5-8AC0-6EEE938C9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CF0539-D88E-4D89-BAF0-FB8F599553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E9F412-5B37-42BA-9D12-316F9F0FE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1DAF5C-E09D-4FD2-A194-780EDF3BF0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E88C7C-3B40-480F-8A0C-4D52A5080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96880-7A00-47B8-824D-6C922EABBCD5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91C21A-E01E-4080-AFB7-D7A97E032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337F8-CBA9-4FDF-9B3C-18DB8CAD5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8B4C-8364-4667-9EB5-82A5564FC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860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96503-E2E3-4AA1-8D58-777612131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5B640A-972A-41CA-8086-53BEA958D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96880-7A00-47B8-824D-6C922EABBCD5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1EA9AF-8755-40C1-8627-9911B7D3D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E3B91B-82E6-4F5C-AC74-C72F1B914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8B4C-8364-4667-9EB5-82A5564FC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706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3BA0C2-B86E-431C-9968-57DCB556D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96880-7A00-47B8-824D-6C922EABBCD5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B8368B-04C8-4BD2-8AA3-8C1A2CBD2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394A9-72C1-41BD-B2A5-640709FD6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8B4C-8364-4667-9EB5-82A5564FC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727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95801-FE02-41F4-8EF3-9E9140920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7C3B0-D0DC-4CAD-9B51-4D2638C56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9459E5-2FC0-4C41-BDF9-1DA181C6C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B37ED1-D01E-453B-ADEF-1905663FA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96880-7A00-47B8-824D-6C922EABBCD5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A2B213-988F-4036-A609-9C914EAB5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3A6DCA-70E6-4679-9E5B-20515EC83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8B4C-8364-4667-9EB5-82A5564FC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735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E15D9-675A-4050-8D0E-D56D71025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C5938E-10B7-4E22-9626-4C9F83E688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26690F-986C-4041-832F-7E0ED334F7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18F6D0-F585-48C7-9C04-6DA03EB13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96880-7A00-47B8-824D-6C922EABBCD5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295B28-61B7-470A-B8EE-48A840447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6236F0-BDF8-427F-849A-4410F7FA8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8B4C-8364-4667-9EB5-82A5564FC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53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0F2A0-6C64-4654-84F8-AD5E2737D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E296AC-42CF-4F2F-88B2-19B34B1644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18C14-B3C4-4F56-9794-4095B3CB1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96880-7A00-47B8-824D-6C922EABBCD5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14AAB-9115-4920-8C65-077D022B0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CC5C0-8574-4934-B5D8-A83E28AFA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8B4C-8364-4667-9EB5-82A5564FC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255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574754-F8BE-475F-8E25-A176F30349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C69D18-EDBC-495C-B01A-CE4B6453BE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FC6AC-25BD-4029-8A0E-F8B0EDE0F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96880-7A00-47B8-824D-6C922EABBCD5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2F1B1F-A9A5-4718-8CBA-7DE5954B2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7606E-3D33-460B-B9BF-42A4C26F4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8B4C-8364-4667-9EB5-82A5564FC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5971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92117C-7023-40D7-AB31-A615A47CF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6AF014-E39F-48A9-B256-E6308CE69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A823B-A1B8-456A-AEB6-E6CB6519C3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96880-7A00-47B8-824D-6C922EABBCD5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F4BDD8-9C4E-49BD-BED3-124793C66E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C3E00-14FD-48BD-9EA1-A4B53B411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A8B4C-8364-4667-9EB5-82A5564FC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286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72014-0AD5-4C7A-A89B-457CDFBBA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7219" y="186795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TEKNIK </a:t>
            </a:r>
            <a:r>
              <a:rPr lang="en-US" dirty="0" err="1"/>
              <a:t>TEKNIK</a:t>
            </a:r>
            <a:r>
              <a:rPr lang="en-US" dirty="0"/>
              <a:t> DALAM PENGOLAHAN BAHAN PANGAN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2B022C-79F0-4073-B29E-D357556325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64123"/>
            <a:ext cx="12576517" cy="1703827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/>
              <a:t>Brandon Antonius</a:t>
            </a:r>
          </a:p>
          <a:p>
            <a:pPr algn="l"/>
            <a:r>
              <a:rPr lang="en-US" sz="2000" b="1" dirty="0"/>
              <a:t>8A/03</a:t>
            </a:r>
          </a:p>
        </p:txBody>
      </p:sp>
    </p:spTree>
    <p:extLst>
      <p:ext uri="{BB962C8B-B14F-4D97-AF65-F5344CB8AC3E}">
        <p14:creationId xmlns:p14="http://schemas.microsoft.com/office/powerpoint/2010/main" val="1444520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59AA4-6089-4A7D-A70A-5181773A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070" y="1219200"/>
            <a:ext cx="8742724" cy="2014330"/>
          </a:xfrm>
        </p:spPr>
        <p:txBody>
          <a:bodyPr>
            <a:normAutofit/>
          </a:bodyPr>
          <a:lstStyle/>
          <a:p>
            <a:r>
              <a:rPr lang="en-US" b="1" dirty="0"/>
              <a:t>1.   Teknik </a:t>
            </a:r>
            <a:r>
              <a:rPr lang="en-US" b="1" dirty="0" err="1"/>
              <a:t>Pengolahan</a:t>
            </a:r>
            <a:r>
              <a:rPr lang="en-US" b="1" dirty="0"/>
              <a:t> </a:t>
            </a:r>
            <a:r>
              <a:rPr lang="en-US" b="1" dirty="0" err="1"/>
              <a:t>Makanan</a:t>
            </a:r>
            <a:r>
              <a:rPr lang="en-US" b="1" dirty="0"/>
              <a:t> </a:t>
            </a:r>
            <a:r>
              <a:rPr lang="en-US" b="1" dirty="0" err="1"/>
              <a:t>Panas</a:t>
            </a:r>
            <a:r>
              <a:rPr lang="en-US" b="1" dirty="0"/>
              <a:t> </a:t>
            </a:r>
            <a:r>
              <a:rPr lang="en-US" b="1" dirty="0" err="1"/>
              <a:t>Basah</a:t>
            </a:r>
            <a:r>
              <a:rPr lang="en-US" b="1" dirty="0"/>
              <a:t> ( Moist Heat )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B7A37-6178-48B4-9EE0-262DC2CF8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6250" y="3233530"/>
            <a:ext cx="9720073" cy="3075830"/>
          </a:xfrm>
        </p:spPr>
        <p:txBody>
          <a:bodyPr/>
          <a:lstStyle/>
          <a:p>
            <a:r>
              <a:rPr lang="en-US" dirty="0"/>
              <a:t>Teknik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 </a:t>
            </a:r>
            <a:r>
              <a:rPr lang="en-US" dirty="0" err="1"/>
              <a:t>basah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mengolahan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bantuan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. </a:t>
            </a:r>
            <a:r>
              <a:rPr lang="en-US" dirty="0" err="1"/>
              <a:t>Cairan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kaldu</a:t>
            </a:r>
            <a:r>
              <a:rPr lang="en-US" dirty="0"/>
              <a:t> ( stock ), air, susu, </a:t>
            </a:r>
            <a:r>
              <a:rPr lang="en-US" dirty="0" err="1"/>
              <a:t>santan</a:t>
            </a:r>
            <a:r>
              <a:rPr lang="en-US" dirty="0"/>
              <a:t> dan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B347F7B-DDBF-4162-816C-B98AEBC36CCF}"/>
              </a:ext>
            </a:extLst>
          </p:cNvPr>
          <p:cNvSpPr/>
          <p:nvPr/>
        </p:nvSpPr>
        <p:spPr>
          <a:xfrm>
            <a:off x="530086" y="1326872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5DAC25E-BE6F-44FE-ABA6-5BED65AE893A}"/>
              </a:ext>
            </a:extLst>
          </p:cNvPr>
          <p:cNvSpPr/>
          <p:nvPr/>
        </p:nvSpPr>
        <p:spPr>
          <a:xfrm>
            <a:off x="530086" y="218628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BE02C10-41A5-40F3-B9A3-17C2756773FF}"/>
              </a:ext>
            </a:extLst>
          </p:cNvPr>
          <p:cNvSpPr/>
          <p:nvPr/>
        </p:nvSpPr>
        <p:spPr>
          <a:xfrm>
            <a:off x="530080" y="309273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06F5902-BA6E-4D1D-A15E-090D31FCDD71}"/>
              </a:ext>
            </a:extLst>
          </p:cNvPr>
          <p:cNvSpPr/>
          <p:nvPr/>
        </p:nvSpPr>
        <p:spPr>
          <a:xfrm>
            <a:off x="530080" y="407869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4BDD96C-62BA-4F80-89E2-78F00EEEA8AD}"/>
              </a:ext>
            </a:extLst>
          </p:cNvPr>
          <p:cNvSpPr/>
          <p:nvPr/>
        </p:nvSpPr>
        <p:spPr>
          <a:xfrm>
            <a:off x="530080" y="4974538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F34458-B845-4CA3-86E7-316387DF53A2}"/>
              </a:ext>
            </a:extLst>
          </p:cNvPr>
          <p:cNvSpPr/>
          <p:nvPr/>
        </p:nvSpPr>
        <p:spPr>
          <a:xfrm>
            <a:off x="530079" y="5870386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Block Arc 9">
            <a:extLst>
              <a:ext uri="{FF2B5EF4-FFF2-40B4-BE49-F238E27FC236}">
                <a16:creationId xmlns:a16="http://schemas.microsoft.com/office/drawing/2014/main" id="{3B52213C-89B5-4B9A-B399-295A60F4227C}"/>
              </a:ext>
            </a:extLst>
          </p:cNvPr>
          <p:cNvSpPr/>
          <p:nvPr/>
        </p:nvSpPr>
        <p:spPr>
          <a:xfrm>
            <a:off x="-8" y="1270884"/>
            <a:ext cx="971126" cy="700712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lock Arc 10">
            <a:extLst>
              <a:ext uri="{FF2B5EF4-FFF2-40B4-BE49-F238E27FC236}">
                <a16:creationId xmlns:a16="http://schemas.microsoft.com/office/drawing/2014/main" id="{0B6ABABC-FA47-414C-B7DF-59AE88F08CC9}"/>
              </a:ext>
            </a:extLst>
          </p:cNvPr>
          <p:cNvSpPr/>
          <p:nvPr/>
        </p:nvSpPr>
        <p:spPr>
          <a:xfrm>
            <a:off x="27753" y="2137741"/>
            <a:ext cx="971126" cy="700712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Block Arc 11">
            <a:extLst>
              <a:ext uri="{FF2B5EF4-FFF2-40B4-BE49-F238E27FC236}">
                <a16:creationId xmlns:a16="http://schemas.microsoft.com/office/drawing/2014/main" id="{24251666-45AE-4B42-A0A9-6DBF3A04DA0F}"/>
              </a:ext>
            </a:extLst>
          </p:cNvPr>
          <p:cNvSpPr/>
          <p:nvPr/>
        </p:nvSpPr>
        <p:spPr>
          <a:xfrm>
            <a:off x="-405" y="3092730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Block Arc 12">
            <a:extLst>
              <a:ext uri="{FF2B5EF4-FFF2-40B4-BE49-F238E27FC236}">
                <a16:creationId xmlns:a16="http://schemas.microsoft.com/office/drawing/2014/main" id="{0D15C12B-017F-4DC0-9D47-AF22AE3CE638}"/>
              </a:ext>
            </a:extLst>
          </p:cNvPr>
          <p:cNvSpPr/>
          <p:nvPr/>
        </p:nvSpPr>
        <p:spPr>
          <a:xfrm>
            <a:off x="-13657" y="4011106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59B2C75E-ED08-4709-A8CE-70579A806254}"/>
              </a:ext>
            </a:extLst>
          </p:cNvPr>
          <p:cNvSpPr/>
          <p:nvPr/>
        </p:nvSpPr>
        <p:spPr>
          <a:xfrm>
            <a:off x="44112" y="4913418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CEC04B0C-8A49-40EB-983F-BA8EABD05823}"/>
              </a:ext>
            </a:extLst>
          </p:cNvPr>
          <p:cNvSpPr/>
          <p:nvPr/>
        </p:nvSpPr>
        <p:spPr>
          <a:xfrm>
            <a:off x="44516" y="5818866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216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59AA4-6089-4A7D-A70A-5181773A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070" y="1219200"/>
            <a:ext cx="8742724" cy="2014330"/>
          </a:xfrm>
        </p:spPr>
        <p:txBody>
          <a:bodyPr>
            <a:normAutofit/>
          </a:bodyPr>
          <a:lstStyle/>
          <a:p>
            <a:r>
              <a:rPr lang="en-US" b="1" dirty="0"/>
              <a:t>a.   Teknik Boiling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B7A37-6178-48B4-9EE0-262DC2CF8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6250" y="3233530"/>
            <a:ext cx="9720073" cy="307583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Boiling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mengolah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mendidih</a:t>
            </a:r>
            <a:r>
              <a:rPr lang="en-US" dirty="0"/>
              <a:t>.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boiling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dipenuhi</a:t>
            </a:r>
            <a:r>
              <a:rPr lang="en-US" dirty="0"/>
              <a:t> 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</a:p>
          <a:p>
            <a:r>
              <a:rPr lang="en-US" dirty="0"/>
              <a:t>1.   </a:t>
            </a:r>
            <a:r>
              <a:rPr lang="en-US" dirty="0" err="1"/>
              <a:t>Cairan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mendidih</a:t>
            </a:r>
            <a:endParaRPr lang="en-US" dirty="0"/>
          </a:p>
          <a:p>
            <a:r>
              <a:rPr lang="en-US" dirty="0"/>
              <a:t>2.   Alat </a:t>
            </a:r>
            <a:r>
              <a:rPr lang="en-US" dirty="0" err="1"/>
              <a:t>perebus</a:t>
            </a:r>
            <a:r>
              <a:rPr lang="en-US" dirty="0"/>
              <a:t> </a:t>
            </a:r>
            <a:r>
              <a:rPr lang="en-US" dirty="0" err="1"/>
              <a:t>disesuaikan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dan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diolah</a:t>
            </a:r>
            <a:r>
              <a:rPr lang="en-US" dirty="0"/>
              <a:t>.</a:t>
            </a:r>
          </a:p>
          <a:p>
            <a:r>
              <a:rPr lang="en-US" dirty="0"/>
              <a:t>3.   Alat </a:t>
            </a:r>
            <a:r>
              <a:rPr lang="en-US" dirty="0" err="1"/>
              <a:t>perebus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ditutup</a:t>
            </a:r>
            <a:r>
              <a:rPr lang="en-US" dirty="0"/>
              <a:t> agar </a:t>
            </a:r>
            <a:r>
              <a:rPr lang="en-US" dirty="0" err="1"/>
              <a:t>menghemat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.</a:t>
            </a:r>
          </a:p>
          <a:p>
            <a:r>
              <a:rPr lang="en-US" dirty="0"/>
              <a:t>4.   </a:t>
            </a:r>
            <a:r>
              <a:rPr lang="en-US" dirty="0" err="1"/>
              <a:t>Buih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diatas</a:t>
            </a:r>
            <a:r>
              <a:rPr lang="en-US" dirty="0"/>
              <a:t> </a:t>
            </a:r>
            <a:r>
              <a:rPr lang="en-US" dirty="0" err="1"/>
              <a:t>permukaan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dibuang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mencegah</a:t>
            </a:r>
            <a:r>
              <a:rPr lang="en-US" dirty="0"/>
              <a:t> </a:t>
            </a:r>
            <a:r>
              <a:rPr lang="en-US" dirty="0" err="1"/>
              <a:t>bersatunya</a:t>
            </a:r>
            <a:r>
              <a:rPr lang="en-US" dirty="0"/>
              <a:t> </a:t>
            </a:r>
            <a:r>
              <a:rPr lang="en-US" dirty="0" err="1"/>
              <a:t>kemabali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memengaruhi</a:t>
            </a:r>
            <a:r>
              <a:rPr lang="en-US" dirty="0"/>
              <a:t> </a:t>
            </a:r>
            <a:r>
              <a:rPr lang="en-US" dirty="0" err="1"/>
              <a:t>mutu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.</a:t>
            </a:r>
          </a:p>
          <a:p>
            <a:r>
              <a:rPr lang="en-US" dirty="0"/>
              <a:t>Teknik boiling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pada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, </a:t>
            </a:r>
            <a:r>
              <a:rPr lang="en-US" dirty="0" err="1"/>
              <a:t>daging</a:t>
            </a:r>
            <a:r>
              <a:rPr lang="en-US" dirty="0"/>
              <a:t> segar, </a:t>
            </a:r>
            <a:r>
              <a:rPr lang="en-US" dirty="0" err="1"/>
              <a:t>daging</a:t>
            </a:r>
            <a:r>
              <a:rPr lang="en-US" dirty="0"/>
              <a:t> </a:t>
            </a:r>
            <a:r>
              <a:rPr lang="en-US" dirty="0" err="1"/>
              <a:t>awet</a:t>
            </a:r>
            <a:r>
              <a:rPr lang="en-US" dirty="0"/>
              <a:t>, </a:t>
            </a:r>
            <a:r>
              <a:rPr lang="en-US" dirty="0" err="1"/>
              <a:t>telur</a:t>
            </a:r>
            <a:r>
              <a:rPr lang="en-US" dirty="0"/>
              <a:t>, pasta, </a:t>
            </a:r>
            <a:r>
              <a:rPr lang="en-US" dirty="0" err="1"/>
              <a:t>sayuran</a:t>
            </a:r>
            <a:r>
              <a:rPr lang="en-US" dirty="0"/>
              <a:t>, dan </a:t>
            </a:r>
            <a:r>
              <a:rPr lang="en-US" dirty="0" err="1"/>
              <a:t>tulang</a:t>
            </a:r>
            <a:r>
              <a:rPr lang="en-US" dirty="0"/>
              <a:t>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B347F7B-DDBF-4162-816C-B98AEBC36CCF}"/>
              </a:ext>
            </a:extLst>
          </p:cNvPr>
          <p:cNvSpPr/>
          <p:nvPr/>
        </p:nvSpPr>
        <p:spPr>
          <a:xfrm>
            <a:off x="530086" y="1326872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5DAC25E-BE6F-44FE-ABA6-5BED65AE893A}"/>
              </a:ext>
            </a:extLst>
          </p:cNvPr>
          <p:cNvSpPr/>
          <p:nvPr/>
        </p:nvSpPr>
        <p:spPr>
          <a:xfrm>
            <a:off x="530086" y="218628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BE02C10-41A5-40F3-B9A3-17C2756773FF}"/>
              </a:ext>
            </a:extLst>
          </p:cNvPr>
          <p:cNvSpPr/>
          <p:nvPr/>
        </p:nvSpPr>
        <p:spPr>
          <a:xfrm>
            <a:off x="530080" y="309273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06F5902-BA6E-4D1D-A15E-090D31FCDD71}"/>
              </a:ext>
            </a:extLst>
          </p:cNvPr>
          <p:cNvSpPr/>
          <p:nvPr/>
        </p:nvSpPr>
        <p:spPr>
          <a:xfrm>
            <a:off x="530080" y="407869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4BDD96C-62BA-4F80-89E2-78F00EEEA8AD}"/>
              </a:ext>
            </a:extLst>
          </p:cNvPr>
          <p:cNvSpPr/>
          <p:nvPr/>
        </p:nvSpPr>
        <p:spPr>
          <a:xfrm>
            <a:off x="530080" y="4974538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F34458-B845-4CA3-86E7-316387DF53A2}"/>
              </a:ext>
            </a:extLst>
          </p:cNvPr>
          <p:cNvSpPr/>
          <p:nvPr/>
        </p:nvSpPr>
        <p:spPr>
          <a:xfrm>
            <a:off x="530079" y="5870386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Block Arc 9">
            <a:extLst>
              <a:ext uri="{FF2B5EF4-FFF2-40B4-BE49-F238E27FC236}">
                <a16:creationId xmlns:a16="http://schemas.microsoft.com/office/drawing/2014/main" id="{3B52213C-89B5-4B9A-B399-295A60F4227C}"/>
              </a:ext>
            </a:extLst>
          </p:cNvPr>
          <p:cNvSpPr/>
          <p:nvPr/>
        </p:nvSpPr>
        <p:spPr>
          <a:xfrm>
            <a:off x="-8" y="1270884"/>
            <a:ext cx="971126" cy="700712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lock Arc 10">
            <a:extLst>
              <a:ext uri="{FF2B5EF4-FFF2-40B4-BE49-F238E27FC236}">
                <a16:creationId xmlns:a16="http://schemas.microsoft.com/office/drawing/2014/main" id="{0B6ABABC-FA47-414C-B7DF-59AE88F08CC9}"/>
              </a:ext>
            </a:extLst>
          </p:cNvPr>
          <p:cNvSpPr/>
          <p:nvPr/>
        </p:nvSpPr>
        <p:spPr>
          <a:xfrm>
            <a:off x="27753" y="2137741"/>
            <a:ext cx="971126" cy="700712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Block Arc 11">
            <a:extLst>
              <a:ext uri="{FF2B5EF4-FFF2-40B4-BE49-F238E27FC236}">
                <a16:creationId xmlns:a16="http://schemas.microsoft.com/office/drawing/2014/main" id="{24251666-45AE-4B42-A0A9-6DBF3A04DA0F}"/>
              </a:ext>
            </a:extLst>
          </p:cNvPr>
          <p:cNvSpPr/>
          <p:nvPr/>
        </p:nvSpPr>
        <p:spPr>
          <a:xfrm>
            <a:off x="-405" y="3092730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Block Arc 12">
            <a:extLst>
              <a:ext uri="{FF2B5EF4-FFF2-40B4-BE49-F238E27FC236}">
                <a16:creationId xmlns:a16="http://schemas.microsoft.com/office/drawing/2014/main" id="{0D15C12B-017F-4DC0-9D47-AF22AE3CE638}"/>
              </a:ext>
            </a:extLst>
          </p:cNvPr>
          <p:cNvSpPr/>
          <p:nvPr/>
        </p:nvSpPr>
        <p:spPr>
          <a:xfrm>
            <a:off x="-13657" y="4011106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59B2C75E-ED08-4709-A8CE-70579A806254}"/>
              </a:ext>
            </a:extLst>
          </p:cNvPr>
          <p:cNvSpPr/>
          <p:nvPr/>
        </p:nvSpPr>
        <p:spPr>
          <a:xfrm>
            <a:off x="44112" y="4913418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CEC04B0C-8A49-40EB-983F-BA8EABD05823}"/>
              </a:ext>
            </a:extLst>
          </p:cNvPr>
          <p:cNvSpPr/>
          <p:nvPr/>
        </p:nvSpPr>
        <p:spPr>
          <a:xfrm>
            <a:off x="44516" y="5818866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192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59AA4-6089-4A7D-A70A-5181773A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070" y="1259241"/>
            <a:ext cx="8742724" cy="2014330"/>
          </a:xfrm>
        </p:spPr>
        <p:txBody>
          <a:bodyPr>
            <a:normAutofit/>
          </a:bodyPr>
          <a:lstStyle/>
          <a:p>
            <a:r>
              <a:rPr lang="en-US" b="1" dirty="0"/>
              <a:t>c.   Teknik Braising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B7A37-6178-48B4-9EE0-262DC2CF8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6250" y="3233530"/>
            <a:ext cx="9720073" cy="307583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Teknik braising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merebus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</a:t>
            </a:r>
            <a:r>
              <a:rPr lang="en-US" dirty="0" err="1"/>
              <a:t>sedikit</a:t>
            </a:r>
            <a:r>
              <a:rPr lang="en-US" dirty="0"/>
              <a:t>, </a:t>
            </a:r>
            <a:r>
              <a:rPr lang="en-US" dirty="0" err="1"/>
              <a:t>kira-kira</a:t>
            </a:r>
            <a:r>
              <a:rPr lang="en-US" dirty="0"/>
              <a:t> </a:t>
            </a:r>
            <a:r>
              <a:rPr lang="en-US" dirty="0" err="1"/>
              <a:t>setengah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direbus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panci</a:t>
            </a:r>
            <a:r>
              <a:rPr lang="en-US" dirty="0"/>
              <a:t> </a:t>
            </a:r>
            <a:r>
              <a:rPr lang="en-US" dirty="0" err="1"/>
              <a:t>penutup</a:t>
            </a:r>
            <a:r>
              <a:rPr lang="en-US" dirty="0"/>
              <a:t> dan </a:t>
            </a:r>
            <a:r>
              <a:rPr lang="en-US" dirty="0" err="1"/>
              <a:t>api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perlahan-lahan</a:t>
            </a:r>
            <a:r>
              <a:rPr lang="en-US" dirty="0"/>
              <a:t>.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braising,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memperhatikan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, </a:t>
            </a:r>
            <a:r>
              <a:rPr lang="en-US" dirty="0" err="1"/>
              <a:t>diantaranya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:</a:t>
            </a:r>
          </a:p>
          <a:p>
            <a:r>
              <a:rPr lang="en-US" dirty="0"/>
              <a:t>1.   Teknik </a:t>
            </a:r>
            <a:r>
              <a:rPr lang="en-US" dirty="0" err="1"/>
              <a:t>merebus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yang </a:t>
            </a:r>
            <a:r>
              <a:rPr lang="en-US" dirty="0" err="1"/>
              <a:t>sedikit</a:t>
            </a:r>
            <a:r>
              <a:rPr lang="en-US" dirty="0"/>
              <a:t>.</a:t>
            </a:r>
          </a:p>
          <a:p>
            <a:r>
              <a:rPr lang="en-US" dirty="0"/>
              <a:t>2.   </a:t>
            </a:r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dirty="0" err="1"/>
              <a:t>diolah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dipotong</a:t>
            </a:r>
            <a:r>
              <a:rPr lang="en-US" dirty="0"/>
              <a:t> </a:t>
            </a:r>
            <a:r>
              <a:rPr lang="en-US" dirty="0" err="1"/>
              <a:t>rapi</a:t>
            </a:r>
            <a:r>
              <a:rPr lang="en-US" dirty="0"/>
              <a:t> dan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besarnya</a:t>
            </a:r>
            <a:r>
              <a:rPr lang="en-US" dirty="0"/>
              <a:t>.</a:t>
            </a:r>
          </a:p>
          <a:p>
            <a:r>
              <a:rPr lang="en-US" dirty="0"/>
              <a:t>3.  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daging</a:t>
            </a:r>
            <a:r>
              <a:rPr lang="en-US" dirty="0"/>
              <a:t> </a:t>
            </a:r>
            <a:r>
              <a:rPr lang="en-US" dirty="0" err="1"/>
              <a:t>daging</a:t>
            </a:r>
            <a:r>
              <a:rPr lang="en-US" dirty="0"/>
              <a:t>, </a:t>
            </a:r>
            <a:r>
              <a:rPr lang="en-US" dirty="0" err="1"/>
              <a:t>caranya</a:t>
            </a:r>
            <a:r>
              <a:rPr lang="en-US" dirty="0"/>
              <a:t> </a:t>
            </a:r>
            <a:r>
              <a:rPr lang="en-US" dirty="0" err="1"/>
              <a:t>memasukan</a:t>
            </a:r>
            <a:r>
              <a:rPr lang="en-US" dirty="0"/>
              <a:t> </a:t>
            </a:r>
            <a:r>
              <a:rPr lang="en-US" dirty="0" err="1"/>
              <a:t>daging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braising pan,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siram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kaldu</a:t>
            </a:r>
            <a:r>
              <a:rPr lang="en-US" dirty="0"/>
              <a:t> </a:t>
            </a:r>
            <a:r>
              <a:rPr lang="en-US" dirty="0" err="1"/>
              <a:t>secukupnya</a:t>
            </a:r>
            <a:r>
              <a:rPr lang="en-US" dirty="0"/>
              <a:t>, </a:t>
            </a:r>
            <a:r>
              <a:rPr lang="en-US" dirty="0" err="1"/>
              <a:t>jangan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terendam</a:t>
            </a:r>
            <a:r>
              <a:rPr lang="en-US" dirty="0"/>
              <a:t> </a:t>
            </a:r>
            <a:r>
              <a:rPr lang="en-US" dirty="0" err="1"/>
              <a:t>seluruhnya</a:t>
            </a:r>
            <a:r>
              <a:rPr lang="en-US" dirty="0"/>
              <a:t>.</a:t>
            </a:r>
          </a:p>
          <a:p>
            <a:r>
              <a:rPr lang="en-US" dirty="0"/>
              <a:t>4.   Jika </a:t>
            </a:r>
            <a:r>
              <a:rPr lang="en-US" dirty="0" err="1"/>
              <a:t>menggunakan</a:t>
            </a:r>
            <a:r>
              <a:rPr lang="en-US" dirty="0"/>
              <a:t> sauce pan, </a:t>
            </a:r>
            <a:r>
              <a:rPr lang="en-US" dirty="0" err="1"/>
              <a:t>caranya</a:t>
            </a:r>
            <a:r>
              <a:rPr lang="en-US" dirty="0"/>
              <a:t> </a:t>
            </a:r>
            <a:r>
              <a:rPr lang="en-US" dirty="0" err="1"/>
              <a:t>cairkan</a:t>
            </a:r>
            <a:r>
              <a:rPr lang="en-US" dirty="0"/>
              <a:t> </a:t>
            </a:r>
            <a:r>
              <a:rPr lang="en-US" dirty="0" err="1"/>
              <a:t>mentega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sauce pan,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masukkan</a:t>
            </a:r>
            <a:r>
              <a:rPr lang="en-US" dirty="0"/>
              <a:t> </a:t>
            </a:r>
            <a:r>
              <a:rPr lang="en-US" dirty="0" err="1"/>
              <a:t>daging</a:t>
            </a:r>
            <a:r>
              <a:rPr lang="en-US" dirty="0"/>
              <a:t> dan </a:t>
            </a:r>
            <a:r>
              <a:rPr lang="en-US" dirty="0" err="1"/>
              <a:t>balik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warnanya</a:t>
            </a:r>
            <a:r>
              <a:rPr lang="en-US" dirty="0"/>
              <a:t> </a:t>
            </a:r>
            <a:r>
              <a:rPr lang="en-US" dirty="0" err="1"/>
              <a:t>kecoklatan</a:t>
            </a:r>
            <a:r>
              <a:rPr lang="en-US" dirty="0"/>
              <a:t>.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sayuran</a:t>
            </a:r>
            <a:r>
              <a:rPr lang="en-US" dirty="0"/>
              <a:t> </a:t>
            </a:r>
            <a:r>
              <a:rPr lang="en-US" dirty="0" err="1"/>
              <a:t>aduk</a:t>
            </a:r>
            <a:r>
              <a:rPr lang="en-US" dirty="0"/>
              <a:t> </a:t>
            </a:r>
            <a:r>
              <a:rPr lang="en-US" dirty="0" err="1"/>
              <a:t>sambil</a:t>
            </a:r>
            <a:r>
              <a:rPr lang="en-US" dirty="0"/>
              <a:t> </a:t>
            </a:r>
            <a:r>
              <a:rPr lang="en-US" dirty="0" err="1"/>
              <a:t>dibolak</a:t>
            </a:r>
            <a:r>
              <a:rPr lang="en-US" dirty="0"/>
              <a:t> – </a:t>
            </a:r>
            <a:r>
              <a:rPr lang="en-US" dirty="0" err="1"/>
              <a:t>balik</a:t>
            </a:r>
            <a:r>
              <a:rPr lang="en-US" dirty="0"/>
              <a:t>.</a:t>
            </a:r>
          </a:p>
          <a:p>
            <a:r>
              <a:rPr lang="en-US" dirty="0"/>
              <a:t>5.   Jika proses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oven, braising pan </a:t>
            </a:r>
            <a:r>
              <a:rPr lang="en-US" dirty="0" err="1"/>
              <a:t>ditutup</a:t>
            </a:r>
            <a:r>
              <a:rPr lang="en-US" dirty="0"/>
              <a:t> </a:t>
            </a:r>
            <a:r>
              <a:rPr lang="en-US" dirty="0" err="1"/>
              <a:t>rapat</a:t>
            </a:r>
            <a:r>
              <a:rPr lang="en-US" dirty="0"/>
              <a:t> dan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oven.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diolah</a:t>
            </a:r>
            <a:r>
              <a:rPr lang="en-US" dirty="0"/>
              <a:t> </a:t>
            </a:r>
            <a:r>
              <a:rPr lang="en-US" dirty="0" err="1"/>
              <a:t>diatas</a:t>
            </a:r>
            <a:r>
              <a:rPr lang="en-US" dirty="0"/>
              <a:t> </a:t>
            </a:r>
            <a:r>
              <a:rPr lang="en-US" dirty="0" err="1"/>
              <a:t>kompor</a:t>
            </a:r>
            <a:r>
              <a:rPr lang="en-US" dirty="0"/>
              <a:t> ( </a:t>
            </a:r>
            <a:r>
              <a:rPr lang="en-US" dirty="0" err="1"/>
              <a:t>perepian</a:t>
            </a:r>
            <a:r>
              <a:rPr lang="en-US" dirty="0"/>
              <a:t> ), </a:t>
            </a:r>
            <a:r>
              <a:rPr lang="en-US" dirty="0" err="1"/>
              <a:t>posisi</a:t>
            </a:r>
            <a:r>
              <a:rPr lang="en-US" dirty="0"/>
              <a:t> braising pan </a:t>
            </a:r>
            <a:r>
              <a:rPr lang="en-US" dirty="0" err="1"/>
              <a:t>tertutup</a:t>
            </a:r>
            <a:r>
              <a:rPr lang="en-US" dirty="0"/>
              <a:t>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B347F7B-DDBF-4162-816C-B98AEBC36CCF}"/>
              </a:ext>
            </a:extLst>
          </p:cNvPr>
          <p:cNvSpPr/>
          <p:nvPr/>
        </p:nvSpPr>
        <p:spPr>
          <a:xfrm>
            <a:off x="530086" y="1326872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5DAC25E-BE6F-44FE-ABA6-5BED65AE893A}"/>
              </a:ext>
            </a:extLst>
          </p:cNvPr>
          <p:cNvSpPr/>
          <p:nvPr/>
        </p:nvSpPr>
        <p:spPr>
          <a:xfrm>
            <a:off x="530086" y="218628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BE02C10-41A5-40F3-B9A3-17C2756773FF}"/>
              </a:ext>
            </a:extLst>
          </p:cNvPr>
          <p:cNvSpPr/>
          <p:nvPr/>
        </p:nvSpPr>
        <p:spPr>
          <a:xfrm>
            <a:off x="530080" y="309273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06F5902-BA6E-4D1D-A15E-090D31FCDD71}"/>
              </a:ext>
            </a:extLst>
          </p:cNvPr>
          <p:cNvSpPr/>
          <p:nvPr/>
        </p:nvSpPr>
        <p:spPr>
          <a:xfrm>
            <a:off x="530080" y="407869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4BDD96C-62BA-4F80-89E2-78F00EEEA8AD}"/>
              </a:ext>
            </a:extLst>
          </p:cNvPr>
          <p:cNvSpPr/>
          <p:nvPr/>
        </p:nvSpPr>
        <p:spPr>
          <a:xfrm>
            <a:off x="530080" y="4974538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F34458-B845-4CA3-86E7-316387DF53A2}"/>
              </a:ext>
            </a:extLst>
          </p:cNvPr>
          <p:cNvSpPr/>
          <p:nvPr/>
        </p:nvSpPr>
        <p:spPr>
          <a:xfrm>
            <a:off x="530079" y="5870386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Block Arc 9">
            <a:extLst>
              <a:ext uri="{FF2B5EF4-FFF2-40B4-BE49-F238E27FC236}">
                <a16:creationId xmlns:a16="http://schemas.microsoft.com/office/drawing/2014/main" id="{3B52213C-89B5-4B9A-B399-295A60F4227C}"/>
              </a:ext>
            </a:extLst>
          </p:cNvPr>
          <p:cNvSpPr/>
          <p:nvPr/>
        </p:nvSpPr>
        <p:spPr>
          <a:xfrm>
            <a:off x="-8" y="1270884"/>
            <a:ext cx="971126" cy="700712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lock Arc 10">
            <a:extLst>
              <a:ext uri="{FF2B5EF4-FFF2-40B4-BE49-F238E27FC236}">
                <a16:creationId xmlns:a16="http://schemas.microsoft.com/office/drawing/2014/main" id="{0B6ABABC-FA47-414C-B7DF-59AE88F08CC9}"/>
              </a:ext>
            </a:extLst>
          </p:cNvPr>
          <p:cNvSpPr/>
          <p:nvPr/>
        </p:nvSpPr>
        <p:spPr>
          <a:xfrm>
            <a:off x="27753" y="2137741"/>
            <a:ext cx="971126" cy="700712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Block Arc 11">
            <a:extLst>
              <a:ext uri="{FF2B5EF4-FFF2-40B4-BE49-F238E27FC236}">
                <a16:creationId xmlns:a16="http://schemas.microsoft.com/office/drawing/2014/main" id="{24251666-45AE-4B42-A0A9-6DBF3A04DA0F}"/>
              </a:ext>
            </a:extLst>
          </p:cNvPr>
          <p:cNvSpPr/>
          <p:nvPr/>
        </p:nvSpPr>
        <p:spPr>
          <a:xfrm>
            <a:off x="-405" y="3092730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Block Arc 12">
            <a:extLst>
              <a:ext uri="{FF2B5EF4-FFF2-40B4-BE49-F238E27FC236}">
                <a16:creationId xmlns:a16="http://schemas.microsoft.com/office/drawing/2014/main" id="{0D15C12B-017F-4DC0-9D47-AF22AE3CE638}"/>
              </a:ext>
            </a:extLst>
          </p:cNvPr>
          <p:cNvSpPr/>
          <p:nvPr/>
        </p:nvSpPr>
        <p:spPr>
          <a:xfrm>
            <a:off x="-13657" y="4011106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59B2C75E-ED08-4709-A8CE-70579A806254}"/>
              </a:ext>
            </a:extLst>
          </p:cNvPr>
          <p:cNvSpPr/>
          <p:nvPr/>
        </p:nvSpPr>
        <p:spPr>
          <a:xfrm>
            <a:off x="44112" y="4913418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CEC04B0C-8A49-40EB-983F-BA8EABD05823}"/>
              </a:ext>
            </a:extLst>
          </p:cNvPr>
          <p:cNvSpPr/>
          <p:nvPr/>
        </p:nvSpPr>
        <p:spPr>
          <a:xfrm>
            <a:off x="44516" y="5818866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627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59AA4-6089-4A7D-A70A-5181773A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070" y="1219200"/>
            <a:ext cx="8742724" cy="2014330"/>
          </a:xfrm>
        </p:spPr>
        <p:txBody>
          <a:bodyPr>
            <a:normAutofit/>
          </a:bodyPr>
          <a:lstStyle/>
          <a:p>
            <a:r>
              <a:rPr lang="en-US" b="1" dirty="0"/>
              <a:t>d.   Teknik Stewing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B7A37-6178-48B4-9EE0-262DC2CF8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6250" y="3233530"/>
            <a:ext cx="9895670" cy="3462692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Stewing (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menggulai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)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adalah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mengolah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bahan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makanan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yang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terlebih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dahulu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ditumis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bumbunya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dan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direbus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dengan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cairan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yang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berbumbu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dengan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api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sedang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Pada proses stewing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cairan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yang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dipakai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yaitu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susu,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santan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dan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kaldu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Cairan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dapat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dikentalkan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sebelum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atau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selama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proses stewing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berlangsung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Dalam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pemberian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garam,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sebaiknya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dimasukkan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pada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akhir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stewing,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karena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dalam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dagin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dan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sayur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sudah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terkandung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garam.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Untuk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mengolah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makanan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dengan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teknik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perlu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memperhatikan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beberapa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hal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diantaranya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sebagai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berikut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: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1.  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Daging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harus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diblansir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terlebih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dahulu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dalam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air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mendidih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agar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kotorannya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hilang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2.  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Potongan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bahan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disesuaikan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dengan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jenis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yang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akan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diolah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  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Saus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untuk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stewing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dikentalkan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dengan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memakai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tepung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maizena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4.  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Pengolahan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daging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dengan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teknik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harus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sering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diaduk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sedangkan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pada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ikan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mengaduknya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hati-hati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karena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ikan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mudah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hancur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B347F7B-DDBF-4162-816C-B98AEBC36CCF}"/>
              </a:ext>
            </a:extLst>
          </p:cNvPr>
          <p:cNvSpPr/>
          <p:nvPr/>
        </p:nvSpPr>
        <p:spPr>
          <a:xfrm>
            <a:off x="530086" y="1326872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5DAC25E-BE6F-44FE-ABA6-5BED65AE893A}"/>
              </a:ext>
            </a:extLst>
          </p:cNvPr>
          <p:cNvSpPr/>
          <p:nvPr/>
        </p:nvSpPr>
        <p:spPr>
          <a:xfrm>
            <a:off x="530086" y="218628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BE02C10-41A5-40F3-B9A3-17C2756773FF}"/>
              </a:ext>
            </a:extLst>
          </p:cNvPr>
          <p:cNvSpPr/>
          <p:nvPr/>
        </p:nvSpPr>
        <p:spPr>
          <a:xfrm>
            <a:off x="530080" y="309273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06F5902-BA6E-4D1D-A15E-090D31FCDD71}"/>
              </a:ext>
            </a:extLst>
          </p:cNvPr>
          <p:cNvSpPr/>
          <p:nvPr/>
        </p:nvSpPr>
        <p:spPr>
          <a:xfrm>
            <a:off x="530080" y="407869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4BDD96C-62BA-4F80-89E2-78F00EEEA8AD}"/>
              </a:ext>
            </a:extLst>
          </p:cNvPr>
          <p:cNvSpPr/>
          <p:nvPr/>
        </p:nvSpPr>
        <p:spPr>
          <a:xfrm>
            <a:off x="530080" y="4974538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F34458-B845-4CA3-86E7-316387DF53A2}"/>
              </a:ext>
            </a:extLst>
          </p:cNvPr>
          <p:cNvSpPr/>
          <p:nvPr/>
        </p:nvSpPr>
        <p:spPr>
          <a:xfrm>
            <a:off x="530079" y="5870386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Block Arc 9">
            <a:extLst>
              <a:ext uri="{FF2B5EF4-FFF2-40B4-BE49-F238E27FC236}">
                <a16:creationId xmlns:a16="http://schemas.microsoft.com/office/drawing/2014/main" id="{3B52213C-89B5-4B9A-B399-295A60F4227C}"/>
              </a:ext>
            </a:extLst>
          </p:cNvPr>
          <p:cNvSpPr/>
          <p:nvPr/>
        </p:nvSpPr>
        <p:spPr>
          <a:xfrm>
            <a:off x="-8" y="1270884"/>
            <a:ext cx="971126" cy="700712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lock Arc 10">
            <a:extLst>
              <a:ext uri="{FF2B5EF4-FFF2-40B4-BE49-F238E27FC236}">
                <a16:creationId xmlns:a16="http://schemas.microsoft.com/office/drawing/2014/main" id="{0B6ABABC-FA47-414C-B7DF-59AE88F08CC9}"/>
              </a:ext>
            </a:extLst>
          </p:cNvPr>
          <p:cNvSpPr/>
          <p:nvPr/>
        </p:nvSpPr>
        <p:spPr>
          <a:xfrm>
            <a:off x="27753" y="2137741"/>
            <a:ext cx="971126" cy="700712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Block Arc 11">
            <a:extLst>
              <a:ext uri="{FF2B5EF4-FFF2-40B4-BE49-F238E27FC236}">
                <a16:creationId xmlns:a16="http://schemas.microsoft.com/office/drawing/2014/main" id="{24251666-45AE-4B42-A0A9-6DBF3A04DA0F}"/>
              </a:ext>
            </a:extLst>
          </p:cNvPr>
          <p:cNvSpPr/>
          <p:nvPr/>
        </p:nvSpPr>
        <p:spPr>
          <a:xfrm>
            <a:off x="-405" y="3092730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Block Arc 12">
            <a:extLst>
              <a:ext uri="{FF2B5EF4-FFF2-40B4-BE49-F238E27FC236}">
                <a16:creationId xmlns:a16="http://schemas.microsoft.com/office/drawing/2014/main" id="{0D15C12B-017F-4DC0-9D47-AF22AE3CE638}"/>
              </a:ext>
            </a:extLst>
          </p:cNvPr>
          <p:cNvSpPr/>
          <p:nvPr/>
        </p:nvSpPr>
        <p:spPr>
          <a:xfrm>
            <a:off x="-13657" y="4011106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59B2C75E-ED08-4709-A8CE-70579A806254}"/>
              </a:ext>
            </a:extLst>
          </p:cNvPr>
          <p:cNvSpPr/>
          <p:nvPr/>
        </p:nvSpPr>
        <p:spPr>
          <a:xfrm>
            <a:off x="44112" y="4913418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CEC04B0C-8A49-40EB-983F-BA8EABD05823}"/>
              </a:ext>
            </a:extLst>
          </p:cNvPr>
          <p:cNvSpPr/>
          <p:nvPr/>
        </p:nvSpPr>
        <p:spPr>
          <a:xfrm>
            <a:off x="44516" y="5818866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981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59AA4-6089-4A7D-A70A-5181773A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6250" y="1025655"/>
            <a:ext cx="8742724" cy="2014330"/>
          </a:xfrm>
        </p:spPr>
        <p:txBody>
          <a:bodyPr>
            <a:normAutofit/>
          </a:bodyPr>
          <a:lstStyle/>
          <a:p>
            <a:r>
              <a:rPr lang="en-US" b="1" dirty="0"/>
              <a:t>e. Steaming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B7A37-6178-48B4-9EE0-262DC2CF8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6250" y="3233530"/>
            <a:ext cx="9720073" cy="307583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Steaming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memasak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uap</a:t>
            </a:r>
            <a:r>
              <a:rPr lang="en-US" dirty="0"/>
              <a:t> air </a:t>
            </a:r>
            <a:r>
              <a:rPr lang="en-US" dirty="0" err="1"/>
              <a:t>mendidih</a:t>
            </a:r>
            <a:r>
              <a:rPr lang="en-US" dirty="0"/>
              <a:t>. Teknik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dikenal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mengukus</a:t>
            </a:r>
            <a:r>
              <a:rPr lang="en-US" dirty="0"/>
              <a:t>.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diletakkan</a:t>
            </a:r>
            <a:r>
              <a:rPr lang="en-US" dirty="0"/>
              <a:t> pada steamer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pengukus</a:t>
            </a:r>
            <a:r>
              <a:rPr lang="en-US" dirty="0"/>
              <a:t>,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uap</a:t>
            </a:r>
            <a:r>
              <a:rPr lang="en-US" dirty="0"/>
              <a:t> air </a:t>
            </a:r>
            <a:r>
              <a:rPr lang="en-US" dirty="0" err="1"/>
              <a:t>panas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mengalir</a:t>
            </a:r>
            <a:r>
              <a:rPr lang="en-US" dirty="0"/>
              <a:t> le </a:t>
            </a:r>
            <a:r>
              <a:rPr lang="en-US" dirty="0" err="1"/>
              <a:t>sekeliling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yang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dikukus</a:t>
            </a:r>
            <a:r>
              <a:rPr lang="en-US" dirty="0"/>
              <a:t>.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memperhatikan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:</a:t>
            </a:r>
          </a:p>
          <a:p>
            <a:r>
              <a:rPr lang="en-US" dirty="0"/>
              <a:t>1.   Alat </a:t>
            </a:r>
            <a:r>
              <a:rPr lang="en-US" dirty="0" err="1"/>
              <a:t>pengukus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dipanaskan</a:t>
            </a:r>
            <a:r>
              <a:rPr lang="en-US" dirty="0"/>
              <a:t> </a:t>
            </a:r>
            <a:r>
              <a:rPr lang="en-US" dirty="0" err="1"/>
              <a:t>terlebih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 </a:t>
            </a:r>
            <a:r>
              <a:rPr lang="en-US" dirty="0" err="1"/>
              <a:t>diatas</a:t>
            </a:r>
            <a:r>
              <a:rPr lang="en-US" dirty="0"/>
              <a:t> air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mendidih</a:t>
            </a:r>
            <a:r>
              <a:rPr lang="en-US" dirty="0"/>
              <a:t> dan </a:t>
            </a:r>
            <a:r>
              <a:rPr lang="en-US" dirty="0" err="1"/>
              <a:t>mengeluarkan</a:t>
            </a:r>
            <a:r>
              <a:rPr lang="en-US" dirty="0"/>
              <a:t> </a:t>
            </a:r>
            <a:r>
              <a:rPr lang="en-US" dirty="0" err="1"/>
              <a:t>uap</a:t>
            </a:r>
            <a:r>
              <a:rPr lang="en-US" dirty="0"/>
              <a:t>.</a:t>
            </a:r>
          </a:p>
          <a:p>
            <a:r>
              <a:rPr lang="en-US" dirty="0"/>
              <a:t>2.   </a:t>
            </a:r>
            <a:r>
              <a:rPr lang="en-US" dirty="0" err="1"/>
              <a:t>Kapsitas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pengukus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disesuaikan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dirty="0" err="1"/>
              <a:t>dikukus</a:t>
            </a:r>
            <a:r>
              <a:rPr lang="en-US" dirty="0"/>
              <a:t>.</a:t>
            </a:r>
          </a:p>
          <a:p>
            <a:r>
              <a:rPr lang="en-US" dirty="0"/>
              <a:t>3.  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dibungkus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dirty="0" err="1"/>
              <a:t>sentuhan</a:t>
            </a:r>
            <a:r>
              <a:rPr lang="en-US" dirty="0"/>
              <a:t> </a:t>
            </a:r>
            <a:r>
              <a:rPr lang="en-US" dirty="0" err="1"/>
              <a:t>uap</a:t>
            </a:r>
            <a:r>
              <a:rPr lang="en-US" dirty="0"/>
              <a:t> air </a:t>
            </a:r>
            <a:r>
              <a:rPr lang="en-US" dirty="0" err="1"/>
              <a:t>langsung</a:t>
            </a:r>
            <a:r>
              <a:rPr lang="en-US" dirty="0"/>
              <a:t>.</a:t>
            </a:r>
          </a:p>
          <a:p>
            <a:r>
              <a:rPr lang="en-US" dirty="0"/>
              <a:t>4.   Air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mengukus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mencukupi</a:t>
            </a:r>
            <a:r>
              <a:rPr lang="en-US" dirty="0"/>
              <a:t>. Jika air </a:t>
            </a:r>
            <a:r>
              <a:rPr lang="en-US" dirty="0" err="1"/>
              <a:t>kukusan</a:t>
            </a:r>
            <a:r>
              <a:rPr lang="en-US" dirty="0"/>
              <a:t> </a:t>
            </a:r>
            <a:r>
              <a:rPr lang="en-US" dirty="0" err="1"/>
              <a:t>habis</a:t>
            </a:r>
            <a:r>
              <a:rPr lang="en-US" dirty="0"/>
              <a:t>, </a:t>
            </a:r>
            <a:r>
              <a:rPr lang="en-US" dirty="0" err="1"/>
              <a:t>makanan</a:t>
            </a:r>
            <a:r>
              <a:rPr lang="en-US" dirty="0"/>
              <a:t> yang </a:t>
            </a:r>
            <a:r>
              <a:rPr lang="en-US" dirty="0" err="1"/>
              <a:t>dikukus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beraroma</a:t>
            </a:r>
            <a:r>
              <a:rPr lang="en-US" dirty="0"/>
              <a:t> </a:t>
            </a:r>
            <a:r>
              <a:rPr lang="en-US" dirty="0" err="1"/>
              <a:t>hangus</a:t>
            </a:r>
            <a:r>
              <a:rPr lang="en-US" dirty="0"/>
              <a:t>.</a:t>
            </a:r>
          </a:p>
          <a:p>
            <a:r>
              <a:rPr lang="en-US" dirty="0"/>
              <a:t>5.  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,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pengukusan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B347F7B-DDBF-4162-816C-B98AEBC36CCF}"/>
              </a:ext>
            </a:extLst>
          </p:cNvPr>
          <p:cNvSpPr/>
          <p:nvPr/>
        </p:nvSpPr>
        <p:spPr>
          <a:xfrm>
            <a:off x="530086" y="1326872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5DAC25E-BE6F-44FE-ABA6-5BED65AE893A}"/>
              </a:ext>
            </a:extLst>
          </p:cNvPr>
          <p:cNvSpPr/>
          <p:nvPr/>
        </p:nvSpPr>
        <p:spPr>
          <a:xfrm>
            <a:off x="530086" y="218628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BE02C10-41A5-40F3-B9A3-17C2756773FF}"/>
              </a:ext>
            </a:extLst>
          </p:cNvPr>
          <p:cNvSpPr/>
          <p:nvPr/>
        </p:nvSpPr>
        <p:spPr>
          <a:xfrm>
            <a:off x="530080" y="309273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06F5902-BA6E-4D1D-A15E-090D31FCDD71}"/>
              </a:ext>
            </a:extLst>
          </p:cNvPr>
          <p:cNvSpPr/>
          <p:nvPr/>
        </p:nvSpPr>
        <p:spPr>
          <a:xfrm>
            <a:off x="530080" y="407869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4BDD96C-62BA-4F80-89E2-78F00EEEA8AD}"/>
              </a:ext>
            </a:extLst>
          </p:cNvPr>
          <p:cNvSpPr/>
          <p:nvPr/>
        </p:nvSpPr>
        <p:spPr>
          <a:xfrm>
            <a:off x="530080" y="4974538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F34458-B845-4CA3-86E7-316387DF53A2}"/>
              </a:ext>
            </a:extLst>
          </p:cNvPr>
          <p:cNvSpPr/>
          <p:nvPr/>
        </p:nvSpPr>
        <p:spPr>
          <a:xfrm>
            <a:off x="530079" y="5870386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Block Arc 9">
            <a:extLst>
              <a:ext uri="{FF2B5EF4-FFF2-40B4-BE49-F238E27FC236}">
                <a16:creationId xmlns:a16="http://schemas.microsoft.com/office/drawing/2014/main" id="{3B52213C-89B5-4B9A-B399-295A60F4227C}"/>
              </a:ext>
            </a:extLst>
          </p:cNvPr>
          <p:cNvSpPr/>
          <p:nvPr/>
        </p:nvSpPr>
        <p:spPr>
          <a:xfrm>
            <a:off x="-8" y="1270884"/>
            <a:ext cx="971126" cy="700712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lock Arc 10">
            <a:extLst>
              <a:ext uri="{FF2B5EF4-FFF2-40B4-BE49-F238E27FC236}">
                <a16:creationId xmlns:a16="http://schemas.microsoft.com/office/drawing/2014/main" id="{0B6ABABC-FA47-414C-B7DF-59AE88F08CC9}"/>
              </a:ext>
            </a:extLst>
          </p:cNvPr>
          <p:cNvSpPr/>
          <p:nvPr/>
        </p:nvSpPr>
        <p:spPr>
          <a:xfrm>
            <a:off x="27753" y="2137741"/>
            <a:ext cx="971126" cy="700712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Block Arc 11">
            <a:extLst>
              <a:ext uri="{FF2B5EF4-FFF2-40B4-BE49-F238E27FC236}">
                <a16:creationId xmlns:a16="http://schemas.microsoft.com/office/drawing/2014/main" id="{24251666-45AE-4B42-A0A9-6DBF3A04DA0F}"/>
              </a:ext>
            </a:extLst>
          </p:cNvPr>
          <p:cNvSpPr/>
          <p:nvPr/>
        </p:nvSpPr>
        <p:spPr>
          <a:xfrm>
            <a:off x="-405" y="3092730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Block Arc 12">
            <a:extLst>
              <a:ext uri="{FF2B5EF4-FFF2-40B4-BE49-F238E27FC236}">
                <a16:creationId xmlns:a16="http://schemas.microsoft.com/office/drawing/2014/main" id="{0D15C12B-017F-4DC0-9D47-AF22AE3CE638}"/>
              </a:ext>
            </a:extLst>
          </p:cNvPr>
          <p:cNvSpPr/>
          <p:nvPr/>
        </p:nvSpPr>
        <p:spPr>
          <a:xfrm>
            <a:off x="-13657" y="4011106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59B2C75E-ED08-4709-A8CE-70579A806254}"/>
              </a:ext>
            </a:extLst>
          </p:cNvPr>
          <p:cNvSpPr/>
          <p:nvPr/>
        </p:nvSpPr>
        <p:spPr>
          <a:xfrm>
            <a:off x="44112" y="4913418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CEC04B0C-8A49-40EB-983F-BA8EABD05823}"/>
              </a:ext>
            </a:extLst>
          </p:cNvPr>
          <p:cNvSpPr/>
          <p:nvPr/>
        </p:nvSpPr>
        <p:spPr>
          <a:xfrm>
            <a:off x="44516" y="5818866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4771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8C6E9-F106-4D0E-B2AA-413966C65AF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sz="4000" b="1" dirty="0"/>
              <a:t>2.   Teknik </a:t>
            </a:r>
            <a:r>
              <a:rPr lang="en-US" sz="4000" b="1" dirty="0" err="1"/>
              <a:t>Pengolahan</a:t>
            </a:r>
            <a:r>
              <a:rPr lang="en-US" sz="4000" b="1" dirty="0"/>
              <a:t> </a:t>
            </a:r>
            <a:r>
              <a:rPr lang="en-US" sz="4000" b="1" dirty="0" err="1"/>
              <a:t>Panas</a:t>
            </a:r>
            <a:r>
              <a:rPr lang="en-US" sz="4000" b="1" dirty="0"/>
              <a:t> </a:t>
            </a:r>
            <a:r>
              <a:rPr lang="en-US" sz="4000" b="1" dirty="0" err="1"/>
              <a:t>Kering</a:t>
            </a:r>
            <a:r>
              <a:rPr lang="en-US" sz="4000" b="1" dirty="0"/>
              <a:t> ( Dry Heat Cooking 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ACF08-1958-4676-B4A8-9320AFC1A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  <a:noFill/>
        </p:spPr>
        <p:txBody>
          <a:bodyPr>
            <a:normAutofit/>
          </a:bodyPr>
          <a:lstStyle/>
          <a:p>
            <a:r>
              <a:rPr lang="en-US" sz="2800" b="1" dirty="0"/>
              <a:t>Teknik </a:t>
            </a:r>
            <a:r>
              <a:rPr lang="en-US" sz="2800" b="1" dirty="0" err="1"/>
              <a:t>pengolahan</a:t>
            </a:r>
            <a:r>
              <a:rPr lang="en-US" sz="2800" b="1" dirty="0"/>
              <a:t> </a:t>
            </a:r>
            <a:r>
              <a:rPr lang="en-US" sz="2800" b="1" dirty="0" err="1"/>
              <a:t>panas</a:t>
            </a:r>
            <a:r>
              <a:rPr lang="en-US" sz="2800" b="1" dirty="0"/>
              <a:t> </a:t>
            </a:r>
            <a:r>
              <a:rPr lang="en-US" sz="2800" b="1" dirty="0" err="1"/>
              <a:t>kering</a:t>
            </a:r>
            <a:r>
              <a:rPr lang="en-US" sz="2800" b="1" dirty="0"/>
              <a:t> ( dry heat cooking ) </a:t>
            </a:r>
            <a:r>
              <a:rPr lang="en-US" sz="2800" b="1" dirty="0" err="1"/>
              <a:t>adalah</a:t>
            </a:r>
            <a:r>
              <a:rPr lang="en-US" sz="2800" b="1" dirty="0"/>
              <a:t> </a:t>
            </a:r>
            <a:r>
              <a:rPr lang="en-US" sz="2800" b="1" dirty="0" err="1"/>
              <a:t>mengohah</a:t>
            </a:r>
            <a:r>
              <a:rPr lang="en-US" sz="2800" b="1" dirty="0"/>
              <a:t> </a:t>
            </a:r>
            <a:r>
              <a:rPr lang="en-US" sz="2800" b="1" dirty="0" err="1"/>
              <a:t>makanan</a:t>
            </a:r>
            <a:r>
              <a:rPr lang="en-US" sz="2800" b="1" dirty="0"/>
              <a:t> </a:t>
            </a:r>
            <a:r>
              <a:rPr lang="en-US" sz="2800" b="1" dirty="0" err="1"/>
              <a:t>tanpa</a:t>
            </a:r>
            <a:r>
              <a:rPr lang="en-US" sz="2800" b="1" dirty="0"/>
              <a:t> </a:t>
            </a:r>
            <a:r>
              <a:rPr lang="en-US" sz="2800" b="1" dirty="0" err="1"/>
              <a:t>bantuan</a:t>
            </a:r>
            <a:r>
              <a:rPr lang="en-US" sz="2800" b="1" dirty="0"/>
              <a:t> </a:t>
            </a:r>
            <a:r>
              <a:rPr lang="en-US" sz="2800" b="1" dirty="0" err="1"/>
              <a:t>cairan</a:t>
            </a:r>
            <a:r>
              <a:rPr lang="en-US" sz="2800" b="1" dirty="0"/>
              <a:t>. </a:t>
            </a:r>
            <a:r>
              <a:rPr lang="en-US" sz="2800" b="1" dirty="0" err="1"/>
              <a:t>Misalnya</a:t>
            </a:r>
            <a:r>
              <a:rPr lang="en-US" sz="2800" b="1" dirty="0"/>
              <a:t> deep frying, shallow frying, roasting, baking, dan grilling.</a:t>
            </a:r>
          </a:p>
        </p:txBody>
      </p:sp>
    </p:spTree>
    <p:extLst>
      <p:ext uri="{BB962C8B-B14F-4D97-AF65-F5344CB8AC3E}">
        <p14:creationId xmlns:p14="http://schemas.microsoft.com/office/powerpoint/2010/main" val="2974217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59AA4-6089-4A7D-A70A-5181773A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6250" y="1069124"/>
            <a:ext cx="8742724" cy="201433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+mn-lt"/>
              </a:rPr>
              <a:t>a.   Deep frying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B7A37-6178-48B4-9EE0-262DC2CF8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0407" y="2838453"/>
            <a:ext cx="10381233" cy="4671720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Deep frying </a:t>
            </a:r>
            <a:r>
              <a:rPr lang="en-US" sz="1800" dirty="0" err="1">
                <a:solidFill>
                  <a:schemeClr val="tx1"/>
                </a:solidFill>
              </a:rPr>
              <a:t>adalah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mengolah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makanan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dengan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menggoreng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menggunakan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minyak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dalam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jumlah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banyak</a:t>
            </a:r>
            <a:r>
              <a:rPr lang="en-US" sz="1800" dirty="0">
                <a:solidFill>
                  <a:schemeClr val="tx1"/>
                </a:solidFill>
              </a:rPr>
              <a:t>. Pada </a:t>
            </a:r>
            <a:r>
              <a:rPr lang="en-US" sz="1800" dirty="0" err="1">
                <a:solidFill>
                  <a:schemeClr val="tx1"/>
                </a:solidFill>
              </a:rPr>
              <a:t>teknik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ini</a:t>
            </a:r>
            <a:r>
              <a:rPr lang="en-US" sz="1800" dirty="0">
                <a:solidFill>
                  <a:schemeClr val="tx1"/>
                </a:solidFill>
              </a:rPr>
              <a:t> yang </a:t>
            </a:r>
            <a:r>
              <a:rPr lang="en-US" sz="1800" dirty="0" err="1">
                <a:solidFill>
                  <a:schemeClr val="tx1"/>
                </a:solidFill>
              </a:rPr>
              <a:t>digoreng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betul-betul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tenggelam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dalam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minyak</a:t>
            </a:r>
            <a:r>
              <a:rPr lang="en-US" sz="1800" dirty="0">
                <a:solidFill>
                  <a:schemeClr val="tx1"/>
                </a:solidFill>
              </a:rPr>
              <a:t> dan </a:t>
            </a:r>
            <a:r>
              <a:rPr lang="en-US" sz="1800" dirty="0" err="1">
                <a:solidFill>
                  <a:schemeClr val="tx1"/>
                </a:solidFill>
              </a:rPr>
              <a:t>meperoleh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hasil</a:t>
            </a:r>
            <a:r>
              <a:rPr lang="en-US" sz="1800" dirty="0">
                <a:solidFill>
                  <a:schemeClr val="tx1"/>
                </a:solidFill>
              </a:rPr>
              <a:t> yang </a:t>
            </a:r>
            <a:r>
              <a:rPr lang="en-US" sz="1800" dirty="0" err="1">
                <a:solidFill>
                  <a:schemeClr val="tx1"/>
                </a:solidFill>
              </a:rPr>
              <a:t>krispi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atau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kering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 err="1">
                <a:solidFill>
                  <a:schemeClr val="tx1"/>
                </a:solidFill>
              </a:rPr>
              <a:t>Terdapat</a:t>
            </a:r>
            <a:r>
              <a:rPr lang="en-US" sz="1800" dirty="0">
                <a:solidFill>
                  <a:schemeClr val="tx1"/>
                </a:solidFill>
              </a:rPr>
              <a:t> 4 </a:t>
            </a:r>
            <a:r>
              <a:rPr lang="en-US" sz="1800" dirty="0" err="1">
                <a:solidFill>
                  <a:schemeClr val="tx1"/>
                </a:solidFill>
              </a:rPr>
              <a:t>cara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styledeep</a:t>
            </a:r>
            <a:r>
              <a:rPr lang="en-US" sz="1800" dirty="0">
                <a:solidFill>
                  <a:schemeClr val="tx1"/>
                </a:solidFill>
              </a:rPr>
              <a:t> fat frying yang </a:t>
            </a:r>
            <a:r>
              <a:rPr lang="en-US" sz="1800" dirty="0" err="1">
                <a:solidFill>
                  <a:schemeClr val="tx1"/>
                </a:solidFill>
              </a:rPr>
              <a:t>populer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yaitu</a:t>
            </a:r>
            <a:r>
              <a:rPr lang="en-US" sz="1800" dirty="0">
                <a:solidFill>
                  <a:schemeClr val="tx1"/>
                </a:solidFill>
              </a:rPr>
              <a:t> :</a:t>
            </a:r>
          </a:p>
          <a:p>
            <a:r>
              <a:rPr lang="en-US" sz="1800" dirty="0">
                <a:solidFill>
                  <a:schemeClr val="tx1"/>
                </a:solidFill>
              </a:rPr>
              <a:t>1. Cara </a:t>
            </a:r>
            <a:r>
              <a:rPr lang="en-US" sz="1800" dirty="0" err="1">
                <a:solidFill>
                  <a:schemeClr val="tx1"/>
                </a:solidFill>
              </a:rPr>
              <a:t>Perancis</a:t>
            </a:r>
            <a:r>
              <a:rPr lang="en-US" sz="1800" dirty="0">
                <a:solidFill>
                  <a:schemeClr val="tx1"/>
                </a:solidFill>
              </a:rPr>
              <a:t> ( </a:t>
            </a:r>
            <a:r>
              <a:rPr lang="en-US" sz="1800" dirty="0" err="1">
                <a:solidFill>
                  <a:schemeClr val="tx1"/>
                </a:solidFill>
              </a:rPr>
              <a:t>A’la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Fraincaise</a:t>
            </a:r>
            <a:r>
              <a:rPr lang="en-US" sz="1800" dirty="0">
                <a:solidFill>
                  <a:schemeClr val="tx1"/>
                </a:solidFill>
              </a:rPr>
              <a:t>, French Style )</a:t>
            </a:r>
          </a:p>
          <a:p>
            <a:r>
              <a:rPr lang="en-US" sz="1800" dirty="0">
                <a:solidFill>
                  <a:schemeClr val="tx1"/>
                </a:solidFill>
              </a:rPr>
              <a:t>a.   </a:t>
            </a:r>
            <a:r>
              <a:rPr lang="en-US" sz="1800" dirty="0" err="1">
                <a:solidFill>
                  <a:schemeClr val="tx1"/>
                </a:solidFill>
              </a:rPr>
              <a:t>Bahan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makanan</a:t>
            </a:r>
            <a:r>
              <a:rPr lang="en-US" sz="1800" dirty="0">
                <a:solidFill>
                  <a:schemeClr val="tx1"/>
                </a:solidFill>
              </a:rPr>
              <a:t> di marinade </a:t>
            </a:r>
            <a:r>
              <a:rPr lang="en-US" sz="1800" dirty="0" err="1">
                <a:solidFill>
                  <a:schemeClr val="tx1"/>
                </a:solidFill>
              </a:rPr>
              <a:t>lalu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dilapisi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dengan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tepung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terigu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atau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maizena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>
                <a:solidFill>
                  <a:schemeClr val="tx1"/>
                </a:solidFill>
              </a:rPr>
              <a:t>b.   Lalu goreng </a:t>
            </a:r>
            <a:r>
              <a:rPr lang="en-US" sz="1800" dirty="0" err="1">
                <a:solidFill>
                  <a:schemeClr val="tx1"/>
                </a:solidFill>
              </a:rPr>
              <a:t>dalam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minyak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banyak</a:t>
            </a:r>
            <a:r>
              <a:rPr lang="en-US" sz="1800" dirty="0">
                <a:solidFill>
                  <a:schemeClr val="tx1"/>
                </a:solidFill>
              </a:rPr>
              <a:t> dan </a:t>
            </a:r>
            <a:r>
              <a:rPr lang="en-US" sz="1800" dirty="0" err="1">
                <a:solidFill>
                  <a:schemeClr val="tx1"/>
                </a:solidFill>
              </a:rPr>
              <a:t>panas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>
                <a:solidFill>
                  <a:schemeClr val="tx1"/>
                </a:solidFill>
              </a:rPr>
              <a:t>2. Cara </a:t>
            </a:r>
            <a:r>
              <a:rPr lang="en-US" sz="1800" dirty="0" err="1">
                <a:solidFill>
                  <a:schemeClr val="tx1"/>
                </a:solidFill>
              </a:rPr>
              <a:t>Inggris</a:t>
            </a:r>
            <a:r>
              <a:rPr lang="en-US" sz="1800" dirty="0">
                <a:solidFill>
                  <a:schemeClr val="tx1"/>
                </a:solidFill>
              </a:rPr>
              <a:t> ( </a:t>
            </a:r>
            <a:r>
              <a:rPr lang="en-US" sz="1800" dirty="0" err="1">
                <a:solidFill>
                  <a:schemeClr val="tx1"/>
                </a:solidFill>
              </a:rPr>
              <a:t>A’la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Englaise</a:t>
            </a:r>
            <a:r>
              <a:rPr lang="en-US" sz="1800" dirty="0">
                <a:solidFill>
                  <a:schemeClr val="tx1"/>
                </a:solidFill>
              </a:rPr>
              <a:t>, English Style )</a:t>
            </a:r>
          </a:p>
          <a:p>
            <a:r>
              <a:rPr lang="en-US" sz="1800" dirty="0">
                <a:solidFill>
                  <a:schemeClr val="tx1"/>
                </a:solidFill>
              </a:rPr>
              <a:t>a.   Di marinade </a:t>
            </a:r>
            <a:r>
              <a:rPr lang="en-US" sz="1800" dirty="0" err="1">
                <a:solidFill>
                  <a:schemeClr val="tx1"/>
                </a:solidFill>
              </a:rPr>
              <a:t>dalam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bumbu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lalu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tiriskan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>
                <a:solidFill>
                  <a:schemeClr val="tx1"/>
                </a:solidFill>
              </a:rPr>
              <a:t>b.   </a:t>
            </a:r>
            <a:r>
              <a:rPr lang="en-US" sz="1800" dirty="0" err="1">
                <a:solidFill>
                  <a:schemeClr val="tx1"/>
                </a:solidFill>
              </a:rPr>
              <a:t>Celupkan</a:t>
            </a:r>
            <a:r>
              <a:rPr lang="en-US" sz="1800" dirty="0">
                <a:solidFill>
                  <a:schemeClr val="tx1"/>
                </a:solidFill>
              </a:rPr>
              <a:t> dam </a:t>
            </a:r>
            <a:r>
              <a:rPr lang="en-US" sz="1800" dirty="0" err="1">
                <a:solidFill>
                  <a:schemeClr val="tx1"/>
                </a:solidFill>
              </a:rPr>
              <a:t>putih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telur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lalu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tepung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panir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dirty="0" err="1">
                <a:solidFill>
                  <a:schemeClr val="tx1"/>
                </a:solidFill>
              </a:rPr>
              <a:t>Ulangi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sekali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lagi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>
                <a:solidFill>
                  <a:schemeClr val="tx1"/>
                </a:solidFill>
              </a:rPr>
              <a:t>c.   Goreng </a:t>
            </a:r>
            <a:r>
              <a:rPr lang="en-US" sz="1800" dirty="0" err="1">
                <a:solidFill>
                  <a:schemeClr val="tx1"/>
                </a:solidFill>
              </a:rPr>
              <a:t>dalam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minyak</a:t>
            </a:r>
            <a:r>
              <a:rPr lang="en-US" sz="1800" dirty="0">
                <a:solidFill>
                  <a:schemeClr val="tx1"/>
                </a:solidFill>
              </a:rPr>
              <a:t> yang </a:t>
            </a:r>
            <a:r>
              <a:rPr lang="en-US" sz="1800" dirty="0" err="1">
                <a:solidFill>
                  <a:schemeClr val="tx1"/>
                </a:solidFill>
              </a:rPr>
              <a:t>panas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B347F7B-DDBF-4162-816C-B98AEBC36CCF}"/>
              </a:ext>
            </a:extLst>
          </p:cNvPr>
          <p:cNvSpPr/>
          <p:nvPr/>
        </p:nvSpPr>
        <p:spPr>
          <a:xfrm>
            <a:off x="530086" y="1326872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5DAC25E-BE6F-44FE-ABA6-5BED65AE893A}"/>
              </a:ext>
            </a:extLst>
          </p:cNvPr>
          <p:cNvSpPr/>
          <p:nvPr/>
        </p:nvSpPr>
        <p:spPr>
          <a:xfrm>
            <a:off x="530086" y="218628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BE02C10-41A5-40F3-B9A3-17C2756773FF}"/>
              </a:ext>
            </a:extLst>
          </p:cNvPr>
          <p:cNvSpPr/>
          <p:nvPr/>
        </p:nvSpPr>
        <p:spPr>
          <a:xfrm>
            <a:off x="530080" y="309273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06F5902-BA6E-4D1D-A15E-090D31FCDD71}"/>
              </a:ext>
            </a:extLst>
          </p:cNvPr>
          <p:cNvSpPr/>
          <p:nvPr/>
        </p:nvSpPr>
        <p:spPr>
          <a:xfrm>
            <a:off x="530080" y="407869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4BDD96C-62BA-4F80-89E2-78F00EEEA8AD}"/>
              </a:ext>
            </a:extLst>
          </p:cNvPr>
          <p:cNvSpPr/>
          <p:nvPr/>
        </p:nvSpPr>
        <p:spPr>
          <a:xfrm>
            <a:off x="530080" y="4974538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F34458-B845-4CA3-86E7-316387DF53A2}"/>
              </a:ext>
            </a:extLst>
          </p:cNvPr>
          <p:cNvSpPr/>
          <p:nvPr/>
        </p:nvSpPr>
        <p:spPr>
          <a:xfrm>
            <a:off x="530079" y="5870386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Block Arc 9">
            <a:extLst>
              <a:ext uri="{FF2B5EF4-FFF2-40B4-BE49-F238E27FC236}">
                <a16:creationId xmlns:a16="http://schemas.microsoft.com/office/drawing/2014/main" id="{3B52213C-89B5-4B9A-B399-295A60F4227C}"/>
              </a:ext>
            </a:extLst>
          </p:cNvPr>
          <p:cNvSpPr/>
          <p:nvPr/>
        </p:nvSpPr>
        <p:spPr>
          <a:xfrm>
            <a:off x="-8" y="1270884"/>
            <a:ext cx="971126" cy="700712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lock Arc 10">
            <a:extLst>
              <a:ext uri="{FF2B5EF4-FFF2-40B4-BE49-F238E27FC236}">
                <a16:creationId xmlns:a16="http://schemas.microsoft.com/office/drawing/2014/main" id="{0B6ABABC-FA47-414C-B7DF-59AE88F08CC9}"/>
              </a:ext>
            </a:extLst>
          </p:cNvPr>
          <p:cNvSpPr/>
          <p:nvPr/>
        </p:nvSpPr>
        <p:spPr>
          <a:xfrm>
            <a:off x="27753" y="2137741"/>
            <a:ext cx="971126" cy="700712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Block Arc 11">
            <a:extLst>
              <a:ext uri="{FF2B5EF4-FFF2-40B4-BE49-F238E27FC236}">
                <a16:creationId xmlns:a16="http://schemas.microsoft.com/office/drawing/2014/main" id="{24251666-45AE-4B42-A0A9-6DBF3A04DA0F}"/>
              </a:ext>
            </a:extLst>
          </p:cNvPr>
          <p:cNvSpPr/>
          <p:nvPr/>
        </p:nvSpPr>
        <p:spPr>
          <a:xfrm>
            <a:off x="-405" y="3092730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Block Arc 12">
            <a:extLst>
              <a:ext uri="{FF2B5EF4-FFF2-40B4-BE49-F238E27FC236}">
                <a16:creationId xmlns:a16="http://schemas.microsoft.com/office/drawing/2014/main" id="{0D15C12B-017F-4DC0-9D47-AF22AE3CE638}"/>
              </a:ext>
            </a:extLst>
          </p:cNvPr>
          <p:cNvSpPr/>
          <p:nvPr/>
        </p:nvSpPr>
        <p:spPr>
          <a:xfrm>
            <a:off x="-13657" y="4011106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59B2C75E-ED08-4709-A8CE-70579A806254}"/>
              </a:ext>
            </a:extLst>
          </p:cNvPr>
          <p:cNvSpPr/>
          <p:nvPr/>
        </p:nvSpPr>
        <p:spPr>
          <a:xfrm>
            <a:off x="44112" y="4913418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CEC04B0C-8A49-40EB-983F-BA8EABD05823}"/>
              </a:ext>
            </a:extLst>
          </p:cNvPr>
          <p:cNvSpPr/>
          <p:nvPr/>
        </p:nvSpPr>
        <p:spPr>
          <a:xfrm>
            <a:off x="44516" y="5818866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894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59AA4-6089-4A7D-A70A-5181773A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6250" y="1069124"/>
            <a:ext cx="8742724" cy="201433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+mn-lt"/>
              </a:rPr>
              <a:t>b.  Shallow Frying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B7A37-6178-48B4-9EE0-262DC2CF8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0407" y="2838453"/>
            <a:ext cx="10381233" cy="4671720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Shallow frying </a:t>
            </a:r>
            <a:r>
              <a:rPr lang="en-US" sz="1800" dirty="0" err="1">
                <a:solidFill>
                  <a:schemeClr val="tx1"/>
                </a:solidFill>
              </a:rPr>
              <a:t>adalah</a:t>
            </a:r>
            <a:r>
              <a:rPr lang="en-US" sz="1800" dirty="0">
                <a:solidFill>
                  <a:schemeClr val="tx1"/>
                </a:solidFill>
              </a:rPr>
              <a:t> proses </a:t>
            </a:r>
            <a:r>
              <a:rPr lang="en-US" sz="1800" dirty="0" err="1">
                <a:solidFill>
                  <a:schemeClr val="tx1"/>
                </a:solidFill>
              </a:rPr>
              <a:t>mengoreng</a:t>
            </a:r>
            <a:r>
              <a:rPr lang="en-US" sz="1800" dirty="0">
                <a:solidFill>
                  <a:schemeClr val="tx1"/>
                </a:solidFill>
              </a:rPr>
              <a:t> yang </a:t>
            </a:r>
            <a:r>
              <a:rPr lang="en-US" sz="1800" dirty="0" err="1">
                <a:solidFill>
                  <a:schemeClr val="tx1"/>
                </a:solidFill>
              </a:rPr>
              <a:t>dilakukan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dengan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cepat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dalam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minyak</a:t>
            </a:r>
            <a:r>
              <a:rPr lang="en-US" sz="1800" dirty="0">
                <a:solidFill>
                  <a:schemeClr val="tx1"/>
                </a:solidFill>
              </a:rPr>
              <a:t> goreng yang </a:t>
            </a:r>
            <a:r>
              <a:rPr lang="en-US" sz="1800" dirty="0" err="1">
                <a:solidFill>
                  <a:schemeClr val="tx1"/>
                </a:solidFill>
              </a:rPr>
              <a:t>sedikit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dirty="0" err="1">
                <a:solidFill>
                  <a:schemeClr val="tx1"/>
                </a:solidFill>
              </a:rPr>
              <a:t>Untuk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melakukan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teknik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ini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perlu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memperhatikan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beberapa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syarat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yaitu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sebagai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berikut</a:t>
            </a:r>
            <a:r>
              <a:rPr lang="en-US" sz="1800" dirty="0">
                <a:solidFill>
                  <a:schemeClr val="tx1"/>
                </a:solidFill>
              </a:rPr>
              <a:t> :</a:t>
            </a:r>
          </a:p>
          <a:p>
            <a:r>
              <a:rPr lang="en-US" sz="1800" dirty="0">
                <a:solidFill>
                  <a:schemeClr val="tx1"/>
                </a:solidFill>
              </a:rPr>
              <a:t>1.   </a:t>
            </a:r>
            <a:r>
              <a:rPr lang="en-US" sz="1800" dirty="0" err="1">
                <a:solidFill>
                  <a:schemeClr val="tx1"/>
                </a:solidFill>
              </a:rPr>
              <a:t>Dalam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menggoreng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menggunakan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minyak</a:t>
            </a:r>
            <a:r>
              <a:rPr lang="en-US" sz="1800" dirty="0">
                <a:solidFill>
                  <a:schemeClr val="tx1"/>
                </a:solidFill>
              </a:rPr>
              <a:t> goreng </a:t>
            </a:r>
            <a:r>
              <a:rPr lang="en-US" sz="1800" dirty="0" err="1">
                <a:solidFill>
                  <a:schemeClr val="tx1"/>
                </a:solidFill>
              </a:rPr>
              <a:t>berbentuk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cairan</a:t>
            </a:r>
            <a:r>
              <a:rPr lang="en-US" sz="1800" dirty="0">
                <a:solidFill>
                  <a:schemeClr val="tx1"/>
                </a:solidFill>
              </a:rPr>
              <a:t>: </a:t>
            </a:r>
            <a:r>
              <a:rPr lang="en-US" sz="1800" dirty="0" err="1">
                <a:solidFill>
                  <a:schemeClr val="tx1"/>
                </a:solidFill>
              </a:rPr>
              <a:t>minyak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kelapa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minyak</a:t>
            </a:r>
            <a:r>
              <a:rPr lang="en-US" sz="1800" dirty="0">
                <a:solidFill>
                  <a:schemeClr val="tx1"/>
                </a:solidFill>
              </a:rPr>
              <a:t> salad, </a:t>
            </a:r>
            <a:r>
              <a:rPr lang="en-US" sz="1800" dirty="0" err="1">
                <a:solidFill>
                  <a:schemeClr val="tx1"/>
                </a:solidFill>
              </a:rPr>
              <a:t>minyak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jagung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atau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minyak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zaitun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>
                <a:solidFill>
                  <a:schemeClr val="tx1"/>
                </a:solidFill>
              </a:rPr>
              <a:t>2.   </a:t>
            </a:r>
            <a:r>
              <a:rPr lang="en-US" sz="1800" dirty="0" err="1">
                <a:solidFill>
                  <a:schemeClr val="tx1"/>
                </a:solidFill>
              </a:rPr>
              <a:t>Selama</a:t>
            </a:r>
            <a:r>
              <a:rPr lang="en-US" sz="1800" dirty="0">
                <a:solidFill>
                  <a:schemeClr val="tx1"/>
                </a:solidFill>
              </a:rPr>
              <a:t> proses </a:t>
            </a:r>
            <a:r>
              <a:rPr lang="en-US" sz="1800" dirty="0" err="1">
                <a:solidFill>
                  <a:schemeClr val="tx1"/>
                </a:solidFill>
              </a:rPr>
              <a:t>menggoreng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menggunakan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minyak</a:t>
            </a:r>
            <a:r>
              <a:rPr lang="en-US" sz="1800" dirty="0">
                <a:solidFill>
                  <a:schemeClr val="tx1"/>
                </a:solidFill>
              </a:rPr>
              <a:t> yang </a:t>
            </a:r>
            <a:r>
              <a:rPr lang="en-US" sz="1800" dirty="0" err="1">
                <a:solidFill>
                  <a:schemeClr val="tx1"/>
                </a:solidFill>
              </a:rPr>
              <a:t>sedikit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>
                <a:solidFill>
                  <a:schemeClr val="tx1"/>
                </a:solidFill>
              </a:rPr>
              <a:t>3.   </a:t>
            </a:r>
            <a:r>
              <a:rPr lang="en-US" sz="1800" dirty="0" err="1">
                <a:solidFill>
                  <a:schemeClr val="tx1"/>
                </a:solidFill>
              </a:rPr>
              <a:t>Saat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menggoreng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pastikan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minyak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telah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panas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sesuai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suhu</a:t>
            </a:r>
            <a:r>
              <a:rPr lang="en-US" sz="1800" dirty="0">
                <a:solidFill>
                  <a:schemeClr val="tx1"/>
                </a:solidFill>
              </a:rPr>
              <a:t> yang </a:t>
            </a:r>
            <a:r>
              <a:rPr lang="en-US" sz="1800" dirty="0" err="1">
                <a:solidFill>
                  <a:schemeClr val="tx1"/>
                </a:solidFill>
              </a:rPr>
              <a:t>diinginkan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>
                <a:solidFill>
                  <a:schemeClr val="tx1"/>
                </a:solidFill>
              </a:rPr>
              <a:t>4.   Proses </a:t>
            </a:r>
            <a:r>
              <a:rPr lang="en-US" sz="1800" dirty="0" err="1">
                <a:solidFill>
                  <a:schemeClr val="tx1"/>
                </a:solidFill>
              </a:rPr>
              <a:t>menggoreng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dilakukan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dengan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cepat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 err="1">
                <a:solidFill>
                  <a:schemeClr val="tx1"/>
                </a:solidFill>
              </a:rPr>
              <a:t>Terdapat</a:t>
            </a:r>
            <a:r>
              <a:rPr lang="en-US" sz="1800" dirty="0">
                <a:solidFill>
                  <a:schemeClr val="tx1"/>
                </a:solidFill>
              </a:rPr>
              <a:t> 2 </a:t>
            </a:r>
            <a:r>
              <a:rPr lang="en-US" sz="1800" dirty="0" err="1">
                <a:solidFill>
                  <a:schemeClr val="tx1"/>
                </a:solidFill>
              </a:rPr>
              <a:t>cara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dalam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pengolahan</a:t>
            </a:r>
            <a:r>
              <a:rPr lang="en-US" sz="1800" dirty="0">
                <a:solidFill>
                  <a:schemeClr val="tx1"/>
                </a:solidFill>
              </a:rPr>
              <a:t> shallow frying, </a:t>
            </a:r>
            <a:r>
              <a:rPr lang="en-US" sz="1800" dirty="0" err="1">
                <a:solidFill>
                  <a:schemeClr val="tx1"/>
                </a:solidFill>
              </a:rPr>
              <a:t>yaitu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cara</a:t>
            </a:r>
            <a:r>
              <a:rPr lang="en-US" sz="1800" dirty="0">
                <a:solidFill>
                  <a:schemeClr val="tx1"/>
                </a:solidFill>
              </a:rPr>
              <a:t> pan frying dan </a:t>
            </a:r>
            <a:r>
              <a:rPr lang="en-US" sz="1800" dirty="0" err="1">
                <a:solidFill>
                  <a:schemeClr val="tx1"/>
                </a:solidFill>
              </a:rPr>
              <a:t>sauteing</a:t>
            </a:r>
            <a:r>
              <a:rPr lang="en-US" sz="1800" dirty="0">
                <a:solidFill>
                  <a:schemeClr val="tx1"/>
                </a:solidFill>
              </a:rPr>
              <a:t>. Pan frying </a:t>
            </a:r>
            <a:r>
              <a:rPr lang="en-US" sz="1800" dirty="0" err="1">
                <a:solidFill>
                  <a:schemeClr val="tx1"/>
                </a:solidFill>
              </a:rPr>
              <a:t>merupakan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cara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menggoreng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dengan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minyak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sedikit</a:t>
            </a:r>
            <a:r>
              <a:rPr lang="en-US" sz="1800" dirty="0">
                <a:solidFill>
                  <a:schemeClr val="tx1"/>
                </a:solidFill>
              </a:rPr>
              <a:t> dan </a:t>
            </a:r>
            <a:r>
              <a:rPr lang="en-US" sz="1800" dirty="0" err="1">
                <a:solidFill>
                  <a:schemeClr val="tx1"/>
                </a:solidFill>
              </a:rPr>
              <a:t>mempergunakan</a:t>
            </a:r>
            <a:r>
              <a:rPr lang="en-US" sz="1800" dirty="0">
                <a:solidFill>
                  <a:schemeClr val="tx1"/>
                </a:solidFill>
              </a:rPr>
              <a:t> frying pan.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B347F7B-DDBF-4162-816C-B98AEBC36CCF}"/>
              </a:ext>
            </a:extLst>
          </p:cNvPr>
          <p:cNvSpPr/>
          <p:nvPr/>
        </p:nvSpPr>
        <p:spPr>
          <a:xfrm>
            <a:off x="530086" y="1326872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5DAC25E-BE6F-44FE-ABA6-5BED65AE893A}"/>
              </a:ext>
            </a:extLst>
          </p:cNvPr>
          <p:cNvSpPr/>
          <p:nvPr/>
        </p:nvSpPr>
        <p:spPr>
          <a:xfrm>
            <a:off x="530086" y="218628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BE02C10-41A5-40F3-B9A3-17C2756773FF}"/>
              </a:ext>
            </a:extLst>
          </p:cNvPr>
          <p:cNvSpPr/>
          <p:nvPr/>
        </p:nvSpPr>
        <p:spPr>
          <a:xfrm>
            <a:off x="530080" y="309273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06F5902-BA6E-4D1D-A15E-090D31FCDD71}"/>
              </a:ext>
            </a:extLst>
          </p:cNvPr>
          <p:cNvSpPr/>
          <p:nvPr/>
        </p:nvSpPr>
        <p:spPr>
          <a:xfrm>
            <a:off x="530080" y="407869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4BDD96C-62BA-4F80-89E2-78F00EEEA8AD}"/>
              </a:ext>
            </a:extLst>
          </p:cNvPr>
          <p:cNvSpPr/>
          <p:nvPr/>
        </p:nvSpPr>
        <p:spPr>
          <a:xfrm>
            <a:off x="530080" y="4974538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F34458-B845-4CA3-86E7-316387DF53A2}"/>
              </a:ext>
            </a:extLst>
          </p:cNvPr>
          <p:cNvSpPr/>
          <p:nvPr/>
        </p:nvSpPr>
        <p:spPr>
          <a:xfrm>
            <a:off x="530079" y="5870386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Block Arc 9">
            <a:extLst>
              <a:ext uri="{FF2B5EF4-FFF2-40B4-BE49-F238E27FC236}">
                <a16:creationId xmlns:a16="http://schemas.microsoft.com/office/drawing/2014/main" id="{3B52213C-89B5-4B9A-B399-295A60F4227C}"/>
              </a:ext>
            </a:extLst>
          </p:cNvPr>
          <p:cNvSpPr/>
          <p:nvPr/>
        </p:nvSpPr>
        <p:spPr>
          <a:xfrm>
            <a:off x="-8" y="1270884"/>
            <a:ext cx="971126" cy="700712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lock Arc 10">
            <a:extLst>
              <a:ext uri="{FF2B5EF4-FFF2-40B4-BE49-F238E27FC236}">
                <a16:creationId xmlns:a16="http://schemas.microsoft.com/office/drawing/2014/main" id="{0B6ABABC-FA47-414C-B7DF-59AE88F08CC9}"/>
              </a:ext>
            </a:extLst>
          </p:cNvPr>
          <p:cNvSpPr/>
          <p:nvPr/>
        </p:nvSpPr>
        <p:spPr>
          <a:xfrm>
            <a:off x="27753" y="2137741"/>
            <a:ext cx="971126" cy="700712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Block Arc 11">
            <a:extLst>
              <a:ext uri="{FF2B5EF4-FFF2-40B4-BE49-F238E27FC236}">
                <a16:creationId xmlns:a16="http://schemas.microsoft.com/office/drawing/2014/main" id="{24251666-45AE-4B42-A0A9-6DBF3A04DA0F}"/>
              </a:ext>
            </a:extLst>
          </p:cNvPr>
          <p:cNvSpPr/>
          <p:nvPr/>
        </p:nvSpPr>
        <p:spPr>
          <a:xfrm>
            <a:off x="-405" y="3092730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Block Arc 12">
            <a:extLst>
              <a:ext uri="{FF2B5EF4-FFF2-40B4-BE49-F238E27FC236}">
                <a16:creationId xmlns:a16="http://schemas.microsoft.com/office/drawing/2014/main" id="{0D15C12B-017F-4DC0-9D47-AF22AE3CE638}"/>
              </a:ext>
            </a:extLst>
          </p:cNvPr>
          <p:cNvSpPr/>
          <p:nvPr/>
        </p:nvSpPr>
        <p:spPr>
          <a:xfrm>
            <a:off x="-13657" y="4011106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59B2C75E-ED08-4709-A8CE-70579A806254}"/>
              </a:ext>
            </a:extLst>
          </p:cNvPr>
          <p:cNvSpPr/>
          <p:nvPr/>
        </p:nvSpPr>
        <p:spPr>
          <a:xfrm>
            <a:off x="44112" y="4913418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CEC04B0C-8A49-40EB-983F-BA8EABD05823}"/>
              </a:ext>
            </a:extLst>
          </p:cNvPr>
          <p:cNvSpPr/>
          <p:nvPr/>
        </p:nvSpPr>
        <p:spPr>
          <a:xfrm>
            <a:off x="44516" y="5818866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431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59AA4-6089-4A7D-A70A-5181773A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056" y="824123"/>
            <a:ext cx="8742724" cy="201433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+mn-lt"/>
              </a:rPr>
              <a:t>c.   Roasting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B7A37-6178-48B4-9EE0-262DC2CF8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056" y="2137741"/>
            <a:ext cx="10381233" cy="5798163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Roasting </a:t>
            </a:r>
            <a:r>
              <a:rPr lang="en-US" sz="1800" dirty="0" err="1">
                <a:solidFill>
                  <a:schemeClr val="tx1"/>
                </a:solidFill>
              </a:rPr>
              <a:t>adalah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teknik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mengolah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bahan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makanan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dengan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cara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memanggang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bahan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makanan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dalam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bentuk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besar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didalam</a:t>
            </a:r>
            <a:r>
              <a:rPr lang="en-US" sz="1800" dirty="0">
                <a:solidFill>
                  <a:schemeClr val="tx1"/>
                </a:solidFill>
              </a:rPr>
              <a:t> oven. Roasting </a:t>
            </a:r>
            <a:r>
              <a:rPr lang="en-US" sz="1800" dirty="0" err="1">
                <a:solidFill>
                  <a:schemeClr val="tx1"/>
                </a:solidFill>
              </a:rPr>
              <a:t>bentuk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seperti</a:t>
            </a:r>
            <a:r>
              <a:rPr lang="en-US" sz="1800" dirty="0">
                <a:solidFill>
                  <a:schemeClr val="tx1"/>
                </a:solidFill>
              </a:rPr>
              <a:t> oven. </a:t>
            </a:r>
            <a:r>
              <a:rPr lang="en-US" sz="1800" dirty="0" err="1">
                <a:solidFill>
                  <a:schemeClr val="tx1"/>
                </a:solidFill>
              </a:rPr>
              <a:t>Sumber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panasnya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berasal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dari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kayu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bakar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arang</a:t>
            </a:r>
            <a:r>
              <a:rPr lang="en-US" sz="1800" dirty="0">
                <a:solidFill>
                  <a:schemeClr val="tx1"/>
                </a:solidFill>
              </a:rPr>
              <a:t>, gas, </a:t>
            </a:r>
            <a:r>
              <a:rPr lang="en-US" sz="1800" dirty="0" err="1">
                <a:solidFill>
                  <a:schemeClr val="tx1"/>
                </a:solidFill>
              </a:rPr>
              <a:t>listrik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atau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micriwave</a:t>
            </a:r>
            <a:r>
              <a:rPr lang="en-US" sz="1800" dirty="0">
                <a:solidFill>
                  <a:schemeClr val="tx1"/>
                </a:solidFill>
              </a:rPr>
              <a:t> oven. Waktu </a:t>
            </a:r>
            <a:r>
              <a:rPr lang="en-US" sz="1800" dirty="0" err="1">
                <a:solidFill>
                  <a:schemeClr val="tx1"/>
                </a:solidFill>
              </a:rPr>
              <a:t>meroasting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sumber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panas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berasal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dari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seluruh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arah</a:t>
            </a:r>
            <a:r>
              <a:rPr lang="en-US" sz="1800" dirty="0">
                <a:solidFill>
                  <a:schemeClr val="tx1"/>
                </a:solidFill>
              </a:rPr>
              <a:t> oven. </a:t>
            </a:r>
            <a:r>
              <a:rPr lang="en-US" sz="1800" dirty="0" err="1">
                <a:solidFill>
                  <a:schemeClr val="tx1"/>
                </a:solidFill>
              </a:rPr>
              <a:t>Selama</a:t>
            </a:r>
            <a:r>
              <a:rPr lang="en-US" sz="1800" dirty="0">
                <a:solidFill>
                  <a:schemeClr val="tx1"/>
                </a:solidFill>
              </a:rPr>
              <a:t> proses </a:t>
            </a:r>
            <a:r>
              <a:rPr lang="en-US" sz="1800" dirty="0" err="1">
                <a:solidFill>
                  <a:schemeClr val="tx1"/>
                </a:solidFill>
              </a:rPr>
              <a:t>meroasting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berjalan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harus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disiram</a:t>
            </a:r>
            <a:r>
              <a:rPr lang="en-US" sz="1800" dirty="0">
                <a:solidFill>
                  <a:schemeClr val="tx1"/>
                </a:solidFill>
              </a:rPr>
              <a:t> lemak </a:t>
            </a:r>
            <a:r>
              <a:rPr lang="en-US" sz="1800" dirty="0" err="1">
                <a:solidFill>
                  <a:schemeClr val="tx1"/>
                </a:solidFill>
              </a:rPr>
              <a:t>berulaang</a:t>
            </a:r>
            <a:r>
              <a:rPr lang="en-US" sz="1800" dirty="0">
                <a:solidFill>
                  <a:schemeClr val="tx1"/>
                </a:solidFill>
              </a:rPr>
              <a:t> kali </a:t>
            </a:r>
            <a:r>
              <a:rPr lang="en-US" sz="1800" dirty="0" err="1">
                <a:solidFill>
                  <a:schemeClr val="tx1"/>
                </a:solidFill>
              </a:rPr>
              <a:t>untuk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memelihara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kelembutan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daging</a:t>
            </a:r>
            <a:r>
              <a:rPr lang="en-US" sz="1800" dirty="0">
                <a:solidFill>
                  <a:schemeClr val="tx1"/>
                </a:solidFill>
              </a:rPr>
              <a:t> dan </a:t>
            </a:r>
            <a:r>
              <a:rPr lang="en-US" sz="1800" dirty="0" err="1">
                <a:solidFill>
                  <a:schemeClr val="tx1"/>
                </a:solidFill>
              </a:rPr>
              <a:t>unggas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tersebut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 err="1">
                <a:solidFill>
                  <a:schemeClr val="tx1"/>
                </a:solidFill>
              </a:rPr>
              <a:t>Untuk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melakukan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teknik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ini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perlu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memperhatikan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beberapa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syarat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yaitu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sebagai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berikut</a:t>
            </a:r>
            <a:r>
              <a:rPr lang="en-US" sz="1800" dirty="0">
                <a:solidFill>
                  <a:schemeClr val="tx1"/>
                </a:solidFill>
              </a:rPr>
              <a:t> :</a:t>
            </a:r>
          </a:p>
          <a:p>
            <a:r>
              <a:rPr lang="en-US" sz="1800" dirty="0">
                <a:solidFill>
                  <a:schemeClr val="tx1"/>
                </a:solidFill>
              </a:rPr>
              <a:t>1.   Pada </a:t>
            </a:r>
            <a:r>
              <a:rPr lang="en-US" sz="1800" dirty="0" err="1">
                <a:solidFill>
                  <a:schemeClr val="tx1"/>
                </a:solidFill>
              </a:rPr>
              <a:t>saat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pengolahan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harus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dibolak-balik</a:t>
            </a:r>
            <a:r>
              <a:rPr lang="en-US" sz="1800" dirty="0">
                <a:solidFill>
                  <a:schemeClr val="tx1"/>
                </a:solidFill>
              </a:rPr>
              <a:t> agar </a:t>
            </a:r>
            <a:r>
              <a:rPr lang="en-US" sz="1800" dirty="0" err="1">
                <a:solidFill>
                  <a:schemeClr val="tx1"/>
                </a:solidFill>
              </a:rPr>
              <a:t>matangnya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merata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>
                <a:solidFill>
                  <a:schemeClr val="tx1"/>
                </a:solidFill>
              </a:rPr>
              <a:t>2.   </a:t>
            </a:r>
            <a:r>
              <a:rPr lang="en-US" sz="1800" dirty="0" err="1">
                <a:solidFill>
                  <a:schemeClr val="tx1"/>
                </a:solidFill>
              </a:rPr>
              <a:t>Daging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jenis</a:t>
            </a:r>
            <a:r>
              <a:rPr lang="en-US" sz="1800" dirty="0">
                <a:solidFill>
                  <a:schemeClr val="tx1"/>
                </a:solidFill>
              </a:rPr>
              <a:t> lain </a:t>
            </a:r>
            <a:r>
              <a:rPr lang="en-US" sz="1800" dirty="0" err="1">
                <a:solidFill>
                  <a:schemeClr val="tx1"/>
                </a:solidFill>
              </a:rPr>
              <a:t>jangan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sering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dibolak-balik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untuk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mencegah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pengerutan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>
                <a:solidFill>
                  <a:schemeClr val="tx1"/>
                </a:solidFill>
              </a:rPr>
              <a:t>3.   Jika pada </a:t>
            </a:r>
            <a:r>
              <a:rPr lang="en-US" sz="1800" dirty="0" err="1">
                <a:solidFill>
                  <a:schemeClr val="tx1"/>
                </a:solidFill>
              </a:rPr>
              <a:t>saat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meroasting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makanan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menjadi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kering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perlu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dibasahi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permukaannya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dengan</a:t>
            </a:r>
            <a:r>
              <a:rPr lang="en-US" sz="1800" dirty="0">
                <a:solidFill>
                  <a:schemeClr val="tx1"/>
                </a:solidFill>
              </a:rPr>
              <a:t> lemak </a:t>
            </a:r>
            <a:r>
              <a:rPr lang="en-US" sz="1800" dirty="0" err="1">
                <a:solidFill>
                  <a:schemeClr val="tx1"/>
                </a:solidFill>
              </a:rPr>
              <a:t>atau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cairan</a:t>
            </a:r>
            <a:r>
              <a:rPr lang="en-US" sz="1800" dirty="0">
                <a:solidFill>
                  <a:schemeClr val="tx1"/>
                </a:solidFill>
              </a:rPr>
              <a:t> lemak yang </a:t>
            </a:r>
            <a:r>
              <a:rPr lang="en-US" sz="1800" dirty="0" err="1">
                <a:solidFill>
                  <a:schemeClr val="tx1"/>
                </a:solidFill>
              </a:rPr>
              <a:t>keluar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dari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makanan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tersebut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>
                <a:solidFill>
                  <a:schemeClr val="tx1"/>
                </a:solidFill>
              </a:rPr>
              <a:t>4.   </a:t>
            </a:r>
            <a:r>
              <a:rPr lang="en-US" sz="1800" dirty="0" err="1">
                <a:solidFill>
                  <a:schemeClr val="tx1"/>
                </a:solidFill>
              </a:rPr>
              <a:t>Daging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ditusuk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dengan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alat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pengukur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tingkat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kematangan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daging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untuk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mengetahui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tingkat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kematangan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daging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>
                <a:solidFill>
                  <a:schemeClr val="tx1"/>
                </a:solidFill>
              </a:rPr>
              <a:t>5.   </a:t>
            </a:r>
            <a:r>
              <a:rPr lang="en-US" sz="1800" dirty="0" err="1">
                <a:solidFill>
                  <a:schemeClr val="tx1"/>
                </a:solidFill>
              </a:rPr>
              <a:t>Daging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utuh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tidak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berlemak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perlu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dilarding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B347F7B-DDBF-4162-816C-B98AEBC36CCF}"/>
              </a:ext>
            </a:extLst>
          </p:cNvPr>
          <p:cNvSpPr/>
          <p:nvPr/>
        </p:nvSpPr>
        <p:spPr>
          <a:xfrm>
            <a:off x="530086" y="1326872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5DAC25E-BE6F-44FE-ABA6-5BED65AE893A}"/>
              </a:ext>
            </a:extLst>
          </p:cNvPr>
          <p:cNvSpPr/>
          <p:nvPr/>
        </p:nvSpPr>
        <p:spPr>
          <a:xfrm>
            <a:off x="530086" y="218628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BE02C10-41A5-40F3-B9A3-17C2756773FF}"/>
              </a:ext>
            </a:extLst>
          </p:cNvPr>
          <p:cNvSpPr/>
          <p:nvPr/>
        </p:nvSpPr>
        <p:spPr>
          <a:xfrm>
            <a:off x="530080" y="309273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06F5902-BA6E-4D1D-A15E-090D31FCDD71}"/>
              </a:ext>
            </a:extLst>
          </p:cNvPr>
          <p:cNvSpPr/>
          <p:nvPr/>
        </p:nvSpPr>
        <p:spPr>
          <a:xfrm>
            <a:off x="530080" y="407869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4BDD96C-62BA-4F80-89E2-78F00EEEA8AD}"/>
              </a:ext>
            </a:extLst>
          </p:cNvPr>
          <p:cNvSpPr/>
          <p:nvPr/>
        </p:nvSpPr>
        <p:spPr>
          <a:xfrm>
            <a:off x="530080" y="4974538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F34458-B845-4CA3-86E7-316387DF53A2}"/>
              </a:ext>
            </a:extLst>
          </p:cNvPr>
          <p:cNvSpPr/>
          <p:nvPr/>
        </p:nvSpPr>
        <p:spPr>
          <a:xfrm>
            <a:off x="530079" y="5870386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Block Arc 9">
            <a:extLst>
              <a:ext uri="{FF2B5EF4-FFF2-40B4-BE49-F238E27FC236}">
                <a16:creationId xmlns:a16="http://schemas.microsoft.com/office/drawing/2014/main" id="{3B52213C-89B5-4B9A-B399-295A60F4227C}"/>
              </a:ext>
            </a:extLst>
          </p:cNvPr>
          <p:cNvSpPr/>
          <p:nvPr/>
        </p:nvSpPr>
        <p:spPr>
          <a:xfrm>
            <a:off x="-8" y="1270884"/>
            <a:ext cx="971126" cy="700712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lock Arc 10">
            <a:extLst>
              <a:ext uri="{FF2B5EF4-FFF2-40B4-BE49-F238E27FC236}">
                <a16:creationId xmlns:a16="http://schemas.microsoft.com/office/drawing/2014/main" id="{0B6ABABC-FA47-414C-B7DF-59AE88F08CC9}"/>
              </a:ext>
            </a:extLst>
          </p:cNvPr>
          <p:cNvSpPr/>
          <p:nvPr/>
        </p:nvSpPr>
        <p:spPr>
          <a:xfrm>
            <a:off x="27753" y="2137741"/>
            <a:ext cx="971126" cy="700712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Block Arc 11">
            <a:extLst>
              <a:ext uri="{FF2B5EF4-FFF2-40B4-BE49-F238E27FC236}">
                <a16:creationId xmlns:a16="http://schemas.microsoft.com/office/drawing/2014/main" id="{24251666-45AE-4B42-A0A9-6DBF3A04DA0F}"/>
              </a:ext>
            </a:extLst>
          </p:cNvPr>
          <p:cNvSpPr/>
          <p:nvPr/>
        </p:nvSpPr>
        <p:spPr>
          <a:xfrm>
            <a:off x="-405" y="3092730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Block Arc 12">
            <a:extLst>
              <a:ext uri="{FF2B5EF4-FFF2-40B4-BE49-F238E27FC236}">
                <a16:creationId xmlns:a16="http://schemas.microsoft.com/office/drawing/2014/main" id="{0D15C12B-017F-4DC0-9D47-AF22AE3CE638}"/>
              </a:ext>
            </a:extLst>
          </p:cNvPr>
          <p:cNvSpPr/>
          <p:nvPr/>
        </p:nvSpPr>
        <p:spPr>
          <a:xfrm>
            <a:off x="-13657" y="4011106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59B2C75E-ED08-4709-A8CE-70579A806254}"/>
              </a:ext>
            </a:extLst>
          </p:cNvPr>
          <p:cNvSpPr/>
          <p:nvPr/>
        </p:nvSpPr>
        <p:spPr>
          <a:xfrm>
            <a:off x="44112" y="4913418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CEC04B0C-8A49-40EB-983F-BA8EABD05823}"/>
              </a:ext>
            </a:extLst>
          </p:cNvPr>
          <p:cNvSpPr/>
          <p:nvPr/>
        </p:nvSpPr>
        <p:spPr>
          <a:xfrm>
            <a:off x="44516" y="5818866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: Beveled 15">
            <a:extLst>
              <a:ext uri="{FF2B5EF4-FFF2-40B4-BE49-F238E27FC236}">
                <a16:creationId xmlns:a16="http://schemas.microsoft.com/office/drawing/2014/main" id="{27C03BDD-E2F0-4E59-BEF4-3976ED2F6257}"/>
              </a:ext>
            </a:extLst>
          </p:cNvPr>
          <p:cNvSpPr/>
          <p:nvPr/>
        </p:nvSpPr>
        <p:spPr>
          <a:xfrm>
            <a:off x="7301132" y="-23392"/>
            <a:ext cx="4923246" cy="733415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Beveled 16">
            <a:extLst>
              <a:ext uri="{FF2B5EF4-FFF2-40B4-BE49-F238E27FC236}">
                <a16:creationId xmlns:a16="http://schemas.microsoft.com/office/drawing/2014/main" id="{85E84C50-6660-4019-807E-4A05E34EE545}"/>
              </a:ext>
            </a:extLst>
          </p:cNvPr>
          <p:cNvSpPr/>
          <p:nvPr/>
        </p:nvSpPr>
        <p:spPr>
          <a:xfrm>
            <a:off x="-13657" y="-39325"/>
            <a:ext cx="4529386" cy="733414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582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59AA4-6089-4A7D-A70A-5181773A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644" y="824123"/>
            <a:ext cx="8742724" cy="201433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+mn-lt"/>
              </a:rPr>
              <a:t>d.  Baking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B7A37-6178-48B4-9EE0-262DC2CF8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1405" y="2143748"/>
            <a:ext cx="10381233" cy="4671720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Baking </a:t>
            </a:r>
            <a:r>
              <a:rPr lang="en-US" sz="1800" dirty="0" err="1">
                <a:solidFill>
                  <a:schemeClr val="tx1"/>
                </a:solidFill>
              </a:rPr>
              <a:t>adalah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pengolahan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bahan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makanan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didalam</a:t>
            </a:r>
            <a:r>
              <a:rPr lang="en-US" sz="1800" dirty="0">
                <a:solidFill>
                  <a:schemeClr val="tx1"/>
                </a:solidFill>
              </a:rPr>
              <a:t> oven </a:t>
            </a:r>
            <a:r>
              <a:rPr lang="en-US" sz="1800" dirty="0" err="1">
                <a:solidFill>
                  <a:schemeClr val="tx1"/>
                </a:solidFill>
              </a:rPr>
              <a:t>dengan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panas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dari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segala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arah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dirty="0" err="1">
                <a:solidFill>
                  <a:schemeClr val="tx1"/>
                </a:solidFill>
              </a:rPr>
              <a:t>Dalam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teknik</a:t>
            </a:r>
            <a:r>
              <a:rPr lang="en-US" sz="1800" dirty="0">
                <a:solidFill>
                  <a:schemeClr val="tx1"/>
                </a:solidFill>
              </a:rPr>
              <a:t> baking </a:t>
            </a:r>
            <a:r>
              <a:rPr lang="en-US" sz="1800" dirty="0" err="1">
                <a:solidFill>
                  <a:schemeClr val="tx1"/>
                </a:solidFill>
              </a:rPr>
              <a:t>ini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ada</a:t>
            </a:r>
            <a:r>
              <a:rPr lang="en-US" sz="1800" dirty="0">
                <a:solidFill>
                  <a:schemeClr val="tx1"/>
                </a:solidFill>
              </a:rPr>
              <a:t> yang </a:t>
            </a:r>
            <a:r>
              <a:rPr lang="en-US" sz="1800" dirty="0" err="1">
                <a:solidFill>
                  <a:schemeClr val="tx1"/>
                </a:solidFill>
              </a:rPr>
              <a:t>menggunakan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loyang</a:t>
            </a:r>
            <a:r>
              <a:rPr lang="en-US" sz="1800" dirty="0">
                <a:solidFill>
                  <a:schemeClr val="tx1"/>
                </a:solidFill>
              </a:rPr>
              <a:t> yang </a:t>
            </a:r>
            <a:r>
              <a:rPr lang="en-US" sz="1800" dirty="0" err="1">
                <a:solidFill>
                  <a:schemeClr val="tx1"/>
                </a:solidFill>
              </a:rPr>
              <a:t>berisi</a:t>
            </a:r>
            <a:r>
              <a:rPr lang="en-US" sz="1800" dirty="0">
                <a:solidFill>
                  <a:schemeClr val="tx1"/>
                </a:solidFill>
              </a:rPr>
              <a:t> air </a:t>
            </a:r>
            <a:r>
              <a:rPr lang="en-US" sz="1800" dirty="0" err="1">
                <a:solidFill>
                  <a:schemeClr val="tx1"/>
                </a:solidFill>
              </a:rPr>
              <a:t>didalam</a:t>
            </a:r>
            <a:r>
              <a:rPr lang="en-US" sz="1800" dirty="0">
                <a:solidFill>
                  <a:schemeClr val="tx1"/>
                </a:solidFill>
              </a:rPr>
              <a:t> oven, </a:t>
            </a:r>
            <a:r>
              <a:rPr lang="en-US" sz="1800" dirty="0" err="1">
                <a:solidFill>
                  <a:schemeClr val="tx1"/>
                </a:solidFill>
              </a:rPr>
              <a:t>yaitu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bahan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makanan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diletakkan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dalam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loyang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dirty="0" err="1">
                <a:solidFill>
                  <a:schemeClr val="tx1"/>
                </a:solidFill>
              </a:rPr>
              <a:t>Contoh</a:t>
            </a:r>
            <a:r>
              <a:rPr lang="en-US" sz="1800" dirty="0">
                <a:solidFill>
                  <a:schemeClr val="tx1"/>
                </a:solidFill>
              </a:rPr>
              <a:t> : </a:t>
            </a:r>
            <a:r>
              <a:rPr lang="en-US" sz="1800" dirty="0" err="1">
                <a:solidFill>
                  <a:schemeClr val="tx1"/>
                </a:solidFill>
              </a:rPr>
              <a:t>puding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karamel</a:t>
            </a:r>
            <a:r>
              <a:rPr lang="en-US" sz="1800" dirty="0">
                <a:solidFill>
                  <a:schemeClr val="tx1"/>
                </a:solidFill>
              </a:rPr>
              <a:t>, hot </a:t>
            </a:r>
            <a:r>
              <a:rPr lang="en-US" sz="1800" dirty="0" err="1">
                <a:solidFill>
                  <a:schemeClr val="tx1"/>
                </a:solidFill>
              </a:rPr>
              <a:t>puding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franfrurt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 err="1">
                <a:solidFill>
                  <a:schemeClr val="tx1"/>
                </a:solidFill>
              </a:rPr>
              <a:t>Untuk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melakukan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teknik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ini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perlu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memperhatikan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beberapa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syarat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yaitu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sebagai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berikut</a:t>
            </a:r>
            <a:r>
              <a:rPr lang="en-US" sz="1800" dirty="0">
                <a:solidFill>
                  <a:schemeClr val="tx1"/>
                </a:solidFill>
              </a:rPr>
              <a:t> :</a:t>
            </a:r>
          </a:p>
          <a:p>
            <a:r>
              <a:rPr lang="en-US" sz="1800" dirty="0">
                <a:solidFill>
                  <a:schemeClr val="tx1"/>
                </a:solidFill>
              </a:rPr>
              <a:t>1.   </a:t>
            </a:r>
            <a:r>
              <a:rPr lang="en-US" sz="1800" dirty="0" err="1">
                <a:solidFill>
                  <a:schemeClr val="tx1"/>
                </a:solidFill>
              </a:rPr>
              <a:t>Sebelum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bahan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dimasukkan</a:t>
            </a:r>
            <a:r>
              <a:rPr lang="en-US" sz="1800" dirty="0">
                <a:solidFill>
                  <a:schemeClr val="tx1"/>
                </a:solidFill>
              </a:rPr>
              <a:t>, oven </a:t>
            </a:r>
            <a:r>
              <a:rPr lang="en-US" sz="1800" dirty="0" err="1">
                <a:solidFill>
                  <a:schemeClr val="tx1"/>
                </a:solidFill>
              </a:rPr>
              <a:t>dipanaskan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sesuai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suhu</a:t>
            </a:r>
            <a:r>
              <a:rPr lang="en-US" sz="1800" dirty="0">
                <a:solidFill>
                  <a:schemeClr val="tx1"/>
                </a:solidFill>
              </a:rPr>
              <a:t> yang </a:t>
            </a:r>
            <a:r>
              <a:rPr lang="en-US" sz="1800" dirty="0" err="1">
                <a:solidFill>
                  <a:schemeClr val="tx1"/>
                </a:solidFill>
              </a:rPr>
              <a:t>dibutuhkan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>
                <a:solidFill>
                  <a:schemeClr val="tx1"/>
                </a:solidFill>
              </a:rPr>
              <a:t>2.   </a:t>
            </a:r>
            <a:r>
              <a:rPr lang="en-US" sz="1800" dirty="0" err="1">
                <a:solidFill>
                  <a:schemeClr val="tx1"/>
                </a:solidFill>
              </a:rPr>
              <a:t>Makanan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didalam</a:t>
            </a:r>
            <a:r>
              <a:rPr lang="en-US" sz="1800" dirty="0">
                <a:solidFill>
                  <a:schemeClr val="tx1"/>
                </a:solidFill>
              </a:rPr>
              <a:t> oven </a:t>
            </a:r>
            <a:r>
              <a:rPr lang="en-US" sz="1800" dirty="0" err="1">
                <a:solidFill>
                  <a:schemeClr val="tx1"/>
                </a:solidFill>
              </a:rPr>
              <a:t>harus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diletakkan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dengan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posisi</a:t>
            </a:r>
            <a:r>
              <a:rPr lang="en-US" sz="1800" dirty="0">
                <a:solidFill>
                  <a:schemeClr val="tx1"/>
                </a:solidFill>
              </a:rPr>
              <a:t> yang </a:t>
            </a:r>
            <a:r>
              <a:rPr lang="en-US" sz="1800" dirty="0" err="1">
                <a:solidFill>
                  <a:schemeClr val="tx1"/>
                </a:solidFill>
              </a:rPr>
              <a:t>tepat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>
                <a:solidFill>
                  <a:schemeClr val="tx1"/>
                </a:solidFill>
              </a:rPr>
              <a:t>3.   </a:t>
            </a:r>
            <a:r>
              <a:rPr lang="en-US" sz="1800" dirty="0" err="1">
                <a:solidFill>
                  <a:schemeClr val="tx1"/>
                </a:solidFill>
              </a:rPr>
              <a:t>Selama</a:t>
            </a:r>
            <a:r>
              <a:rPr lang="en-US" sz="1800" dirty="0">
                <a:solidFill>
                  <a:schemeClr val="tx1"/>
                </a:solidFill>
              </a:rPr>
              <a:t> proses baking, </a:t>
            </a:r>
            <a:r>
              <a:rPr lang="en-US" sz="1800" dirty="0" err="1">
                <a:solidFill>
                  <a:schemeClr val="tx1"/>
                </a:solidFill>
              </a:rPr>
              <a:t>suhu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harus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terus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diperiksa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>
                <a:solidFill>
                  <a:schemeClr val="tx1"/>
                </a:solidFill>
              </a:rPr>
              <a:t>4.   </a:t>
            </a:r>
            <a:r>
              <a:rPr lang="en-US" sz="1800" dirty="0" err="1">
                <a:solidFill>
                  <a:schemeClr val="tx1"/>
                </a:solidFill>
              </a:rPr>
              <a:t>Kualitas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makanan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bergantung</a:t>
            </a:r>
            <a:r>
              <a:rPr lang="en-US" sz="1800" dirty="0">
                <a:solidFill>
                  <a:schemeClr val="tx1"/>
                </a:solidFill>
              </a:rPr>
              <a:t> pada </a:t>
            </a:r>
            <a:r>
              <a:rPr lang="en-US" sz="1800" dirty="0" err="1">
                <a:solidFill>
                  <a:schemeClr val="tx1"/>
                </a:solidFill>
              </a:rPr>
              <a:t>penanganan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selama</a:t>
            </a:r>
            <a:r>
              <a:rPr lang="en-US" sz="1800" dirty="0">
                <a:solidFill>
                  <a:schemeClr val="tx1"/>
                </a:solidFill>
              </a:rPr>
              <a:t> proses baking.</a:t>
            </a:r>
          </a:p>
          <a:p>
            <a:r>
              <a:rPr lang="en-US" sz="1800" dirty="0">
                <a:solidFill>
                  <a:schemeClr val="tx1"/>
                </a:solidFill>
              </a:rPr>
              <a:t>5.   </a:t>
            </a:r>
            <a:r>
              <a:rPr lang="en-US" sz="1800" dirty="0" err="1">
                <a:solidFill>
                  <a:schemeClr val="tx1"/>
                </a:solidFill>
              </a:rPr>
              <a:t>Sebelum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diangkat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dari</a:t>
            </a:r>
            <a:r>
              <a:rPr lang="en-US" sz="1800" dirty="0">
                <a:solidFill>
                  <a:schemeClr val="tx1"/>
                </a:solidFill>
              </a:rPr>
              <a:t> oven, </a:t>
            </a:r>
            <a:r>
              <a:rPr lang="en-US" sz="1800" dirty="0" err="1">
                <a:solidFill>
                  <a:schemeClr val="tx1"/>
                </a:solidFill>
              </a:rPr>
              <a:t>periksa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kembali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makanan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 err="1">
                <a:solidFill>
                  <a:schemeClr val="tx1"/>
                </a:solidFill>
              </a:rPr>
              <a:t>Penerapan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teknik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dasar</a:t>
            </a:r>
            <a:r>
              <a:rPr lang="en-US" sz="1800" dirty="0">
                <a:solidFill>
                  <a:schemeClr val="tx1"/>
                </a:solidFill>
              </a:rPr>
              <a:t> baking </a:t>
            </a:r>
            <a:r>
              <a:rPr lang="en-US" sz="1800" dirty="0" err="1">
                <a:solidFill>
                  <a:schemeClr val="tx1"/>
                </a:solidFill>
              </a:rPr>
              <a:t>dajpat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dilakukan</a:t>
            </a:r>
            <a:r>
              <a:rPr lang="en-US" sz="1800" dirty="0">
                <a:solidFill>
                  <a:schemeClr val="tx1"/>
                </a:solidFill>
              </a:rPr>
              <a:t> pada </a:t>
            </a:r>
            <a:r>
              <a:rPr lang="en-US" sz="1800" dirty="0" err="1">
                <a:solidFill>
                  <a:schemeClr val="tx1"/>
                </a:solidFill>
              </a:rPr>
              <a:t>berbagai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bahan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makanan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diaantaranya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kentang</a:t>
            </a:r>
            <a:r>
              <a:rPr lang="en-US" sz="1800" dirty="0">
                <a:solidFill>
                  <a:schemeClr val="tx1"/>
                </a:solidFill>
              </a:rPr>
              <a:t>, roti, sponge, cake, </a:t>
            </a:r>
            <a:r>
              <a:rPr lang="en-US" sz="1800" dirty="0" err="1">
                <a:solidFill>
                  <a:schemeClr val="tx1"/>
                </a:solidFill>
              </a:rPr>
              <a:t>biskuit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ikan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sayuran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B347F7B-DDBF-4162-816C-B98AEBC36CCF}"/>
              </a:ext>
            </a:extLst>
          </p:cNvPr>
          <p:cNvSpPr/>
          <p:nvPr/>
        </p:nvSpPr>
        <p:spPr>
          <a:xfrm>
            <a:off x="530086" y="1326872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5DAC25E-BE6F-44FE-ABA6-5BED65AE893A}"/>
              </a:ext>
            </a:extLst>
          </p:cNvPr>
          <p:cNvSpPr/>
          <p:nvPr/>
        </p:nvSpPr>
        <p:spPr>
          <a:xfrm>
            <a:off x="530086" y="218628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BE02C10-41A5-40F3-B9A3-17C2756773FF}"/>
              </a:ext>
            </a:extLst>
          </p:cNvPr>
          <p:cNvSpPr/>
          <p:nvPr/>
        </p:nvSpPr>
        <p:spPr>
          <a:xfrm>
            <a:off x="530080" y="309273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06F5902-BA6E-4D1D-A15E-090D31FCDD71}"/>
              </a:ext>
            </a:extLst>
          </p:cNvPr>
          <p:cNvSpPr/>
          <p:nvPr/>
        </p:nvSpPr>
        <p:spPr>
          <a:xfrm>
            <a:off x="530080" y="407869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4BDD96C-62BA-4F80-89E2-78F00EEEA8AD}"/>
              </a:ext>
            </a:extLst>
          </p:cNvPr>
          <p:cNvSpPr/>
          <p:nvPr/>
        </p:nvSpPr>
        <p:spPr>
          <a:xfrm>
            <a:off x="530080" y="4974538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F34458-B845-4CA3-86E7-316387DF53A2}"/>
              </a:ext>
            </a:extLst>
          </p:cNvPr>
          <p:cNvSpPr/>
          <p:nvPr/>
        </p:nvSpPr>
        <p:spPr>
          <a:xfrm>
            <a:off x="530079" y="5870386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Block Arc 9">
            <a:extLst>
              <a:ext uri="{FF2B5EF4-FFF2-40B4-BE49-F238E27FC236}">
                <a16:creationId xmlns:a16="http://schemas.microsoft.com/office/drawing/2014/main" id="{3B52213C-89B5-4B9A-B399-295A60F4227C}"/>
              </a:ext>
            </a:extLst>
          </p:cNvPr>
          <p:cNvSpPr/>
          <p:nvPr/>
        </p:nvSpPr>
        <p:spPr>
          <a:xfrm>
            <a:off x="-8" y="1270884"/>
            <a:ext cx="971126" cy="700712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lock Arc 10">
            <a:extLst>
              <a:ext uri="{FF2B5EF4-FFF2-40B4-BE49-F238E27FC236}">
                <a16:creationId xmlns:a16="http://schemas.microsoft.com/office/drawing/2014/main" id="{0B6ABABC-FA47-414C-B7DF-59AE88F08CC9}"/>
              </a:ext>
            </a:extLst>
          </p:cNvPr>
          <p:cNvSpPr/>
          <p:nvPr/>
        </p:nvSpPr>
        <p:spPr>
          <a:xfrm>
            <a:off x="27753" y="2137741"/>
            <a:ext cx="971126" cy="700712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Block Arc 11">
            <a:extLst>
              <a:ext uri="{FF2B5EF4-FFF2-40B4-BE49-F238E27FC236}">
                <a16:creationId xmlns:a16="http://schemas.microsoft.com/office/drawing/2014/main" id="{24251666-45AE-4B42-A0A9-6DBF3A04DA0F}"/>
              </a:ext>
            </a:extLst>
          </p:cNvPr>
          <p:cNvSpPr/>
          <p:nvPr/>
        </p:nvSpPr>
        <p:spPr>
          <a:xfrm>
            <a:off x="-405" y="3092730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Block Arc 12">
            <a:extLst>
              <a:ext uri="{FF2B5EF4-FFF2-40B4-BE49-F238E27FC236}">
                <a16:creationId xmlns:a16="http://schemas.microsoft.com/office/drawing/2014/main" id="{0D15C12B-017F-4DC0-9D47-AF22AE3CE638}"/>
              </a:ext>
            </a:extLst>
          </p:cNvPr>
          <p:cNvSpPr/>
          <p:nvPr/>
        </p:nvSpPr>
        <p:spPr>
          <a:xfrm>
            <a:off x="-13657" y="4011106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59B2C75E-ED08-4709-A8CE-70579A806254}"/>
              </a:ext>
            </a:extLst>
          </p:cNvPr>
          <p:cNvSpPr/>
          <p:nvPr/>
        </p:nvSpPr>
        <p:spPr>
          <a:xfrm>
            <a:off x="44112" y="4913418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CEC04B0C-8A49-40EB-983F-BA8EABD05823}"/>
              </a:ext>
            </a:extLst>
          </p:cNvPr>
          <p:cNvSpPr/>
          <p:nvPr/>
        </p:nvSpPr>
        <p:spPr>
          <a:xfrm>
            <a:off x="44516" y="5818866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700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59AA4-6089-4A7D-A70A-5181773A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6250" y="1069124"/>
            <a:ext cx="8742724" cy="201433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+mn-lt"/>
              </a:rPr>
              <a:t>e.   Grilling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B7A37-6178-48B4-9EE0-262DC2CF8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2616" y="2361872"/>
            <a:ext cx="10381233" cy="4671720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Grilling </a:t>
            </a:r>
            <a:r>
              <a:rPr lang="en-US" sz="1800" dirty="0" err="1">
                <a:solidFill>
                  <a:schemeClr val="tx1"/>
                </a:solidFill>
              </a:rPr>
              <a:t>adalah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teknik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mengolah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makanan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diatas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lempengan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besi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panas</a:t>
            </a:r>
            <a:r>
              <a:rPr lang="en-US" sz="1800" dirty="0">
                <a:solidFill>
                  <a:schemeClr val="tx1"/>
                </a:solidFill>
              </a:rPr>
              <a:t> (gridle) </a:t>
            </a:r>
            <a:r>
              <a:rPr lang="en-US" sz="1800" dirty="0" err="1">
                <a:solidFill>
                  <a:schemeClr val="tx1"/>
                </a:solidFill>
              </a:rPr>
              <a:t>atau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diatas</a:t>
            </a:r>
            <a:r>
              <a:rPr lang="en-US" sz="1800" dirty="0">
                <a:solidFill>
                  <a:schemeClr val="tx1"/>
                </a:solidFill>
              </a:rPr>
              <a:t> pan </a:t>
            </a:r>
            <a:r>
              <a:rPr lang="en-US" sz="1800" dirty="0" err="1">
                <a:solidFill>
                  <a:schemeClr val="tx1"/>
                </a:solidFill>
              </a:rPr>
              <a:t>dadar</a:t>
            </a:r>
            <a:r>
              <a:rPr lang="en-US" sz="1800" dirty="0">
                <a:solidFill>
                  <a:schemeClr val="tx1"/>
                </a:solidFill>
              </a:rPr>
              <a:t> (</a:t>
            </a:r>
            <a:r>
              <a:rPr lang="en-US" sz="1800" dirty="0" err="1">
                <a:solidFill>
                  <a:schemeClr val="tx1"/>
                </a:solidFill>
              </a:rPr>
              <a:t>teflon</a:t>
            </a:r>
            <a:r>
              <a:rPr lang="en-US" sz="1800" dirty="0">
                <a:solidFill>
                  <a:schemeClr val="tx1"/>
                </a:solidFill>
              </a:rPr>
              <a:t>) yang </a:t>
            </a:r>
            <a:r>
              <a:rPr lang="en-US" sz="1800" dirty="0" err="1">
                <a:solidFill>
                  <a:schemeClr val="tx1"/>
                </a:solidFill>
              </a:rPr>
              <a:t>diletakkan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diatas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perapian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dirty="0" err="1">
                <a:solidFill>
                  <a:schemeClr val="tx1"/>
                </a:solidFill>
              </a:rPr>
              <a:t>Suhu</a:t>
            </a:r>
            <a:r>
              <a:rPr lang="en-US" sz="1800" dirty="0">
                <a:solidFill>
                  <a:schemeClr val="tx1"/>
                </a:solidFill>
              </a:rPr>
              <a:t> yang </a:t>
            </a:r>
            <a:r>
              <a:rPr lang="en-US" sz="1800" dirty="0" err="1">
                <a:solidFill>
                  <a:schemeClr val="tx1"/>
                </a:solidFill>
              </a:rPr>
              <a:t>dibutuhkan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untuk</a:t>
            </a:r>
            <a:r>
              <a:rPr lang="en-US" sz="1800" dirty="0">
                <a:solidFill>
                  <a:schemeClr val="tx1"/>
                </a:solidFill>
              </a:rPr>
              <a:t> grill </a:t>
            </a:r>
            <a:r>
              <a:rPr lang="en-US" sz="1800" dirty="0" err="1">
                <a:solidFill>
                  <a:schemeClr val="tx1"/>
                </a:solidFill>
              </a:rPr>
              <a:t>sekitar</a:t>
            </a:r>
            <a:r>
              <a:rPr lang="en-US" sz="1800" dirty="0">
                <a:solidFill>
                  <a:schemeClr val="tx1"/>
                </a:solidFill>
              </a:rPr>
              <a:t> 292 ◦c. Grill juga </a:t>
            </a:r>
            <a:r>
              <a:rPr lang="en-US" sz="1800" dirty="0" err="1">
                <a:solidFill>
                  <a:schemeClr val="tx1"/>
                </a:solidFill>
              </a:rPr>
              <a:t>dapat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dilakukan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diatas</a:t>
            </a:r>
            <a:r>
              <a:rPr lang="en-US" sz="1800" dirty="0">
                <a:solidFill>
                  <a:schemeClr val="tx1"/>
                </a:solidFill>
              </a:rPr>
              <a:t> bara </a:t>
            </a:r>
            <a:r>
              <a:rPr lang="en-US" sz="1800" dirty="0" err="1">
                <a:solidFill>
                  <a:schemeClr val="tx1"/>
                </a:solidFill>
              </a:rPr>
              <a:t>langsung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dengan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jeruji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panggang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atau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alat</a:t>
            </a:r>
            <a:r>
              <a:rPr lang="en-US" sz="1800" dirty="0">
                <a:solidFill>
                  <a:schemeClr val="tx1"/>
                </a:solidFill>
              </a:rPr>
              <a:t> bantu </a:t>
            </a:r>
            <a:r>
              <a:rPr lang="en-US" sz="1800" dirty="0" err="1">
                <a:solidFill>
                  <a:schemeClr val="tx1"/>
                </a:solidFill>
              </a:rPr>
              <a:t>lainnya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dirty="0" err="1">
                <a:solidFill>
                  <a:schemeClr val="tx1"/>
                </a:solidFill>
              </a:rPr>
              <a:t>Dalam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teknik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ini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perlu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diberikan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sedikit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minyak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baik</a:t>
            </a:r>
            <a:r>
              <a:rPr lang="en-US" sz="1800" dirty="0">
                <a:solidFill>
                  <a:schemeClr val="tx1"/>
                </a:solidFill>
              </a:rPr>
              <a:t> pada </a:t>
            </a:r>
            <a:r>
              <a:rPr lang="en-US" sz="1800" dirty="0" err="1">
                <a:solidFill>
                  <a:schemeClr val="tx1"/>
                </a:solidFill>
              </a:rPr>
              <a:t>makanan</a:t>
            </a:r>
            <a:r>
              <a:rPr lang="en-US" sz="1800" dirty="0">
                <a:solidFill>
                  <a:schemeClr val="tx1"/>
                </a:solidFill>
              </a:rPr>
              <a:t> yang </a:t>
            </a:r>
            <a:r>
              <a:rPr lang="en-US" sz="1800" dirty="0" err="1">
                <a:solidFill>
                  <a:schemeClr val="tx1"/>
                </a:solidFill>
              </a:rPr>
              <a:t>akan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diolah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mauoun</a:t>
            </a:r>
            <a:r>
              <a:rPr lang="en-US" sz="1800" dirty="0">
                <a:solidFill>
                  <a:schemeClr val="tx1"/>
                </a:solidFill>
              </a:rPr>
              <a:t> pada </a:t>
            </a:r>
            <a:r>
              <a:rPr lang="en-US" sz="1800" dirty="0" err="1">
                <a:solidFill>
                  <a:schemeClr val="tx1"/>
                </a:solidFill>
              </a:rPr>
              <a:t>alat</a:t>
            </a:r>
            <a:r>
              <a:rPr lang="en-US" sz="1800" dirty="0">
                <a:solidFill>
                  <a:schemeClr val="tx1"/>
                </a:solidFill>
              </a:rPr>
              <a:t> yang </a:t>
            </a:r>
            <a:r>
              <a:rPr lang="en-US" sz="1800" dirty="0" err="1">
                <a:solidFill>
                  <a:schemeClr val="tx1"/>
                </a:solidFill>
              </a:rPr>
              <a:t>digunakan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 err="1">
                <a:solidFill>
                  <a:schemeClr val="tx1"/>
                </a:solidFill>
              </a:rPr>
              <a:t>Untuk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melakukan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teknik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ini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perlu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memperhatikan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beberapa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syarat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yaitu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sebagai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berikut</a:t>
            </a:r>
            <a:r>
              <a:rPr lang="en-US" sz="1800" dirty="0">
                <a:solidFill>
                  <a:schemeClr val="tx1"/>
                </a:solidFill>
              </a:rPr>
              <a:t> :</a:t>
            </a:r>
          </a:p>
          <a:p>
            <a:r>
              <a:rPr lang="en-US" sz="1800" dirty="0">
                <a:solidFill>
                  <a:schemeClr val="tx1"/>
                </a:solidFill>
              </a:rPr>
              <a:t>1.   </a:t>
            </a:r>
            <a:r>
              <a:rPr lang="en-US" sz="1800" dirty="0" err="1">
                <a:solidFill>
                  <a:schemeClr val="tx1"/>
                </a:solidFill>
              </a:rPr>
              <a:t>Memilih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bagian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daging</a:t>
            </a:r>
            <a:r>
              <a:rPr lang="en-US" sz="1800" dirty="0">
                <a:solidFill>
                  <a:schemeClr val="tx1"/>
                </a:solidFill>
              </a:rPr>
              <a:t> yang </a:t>
            </a:r>
            <a:r>
              <a:rPr lang="en-US" sz="1800" dirty="0" err="1">
                <a:solidFill>
                  <a:schemeClr val="tx1"/>
                </a:solidFill>
              </a:rPr>
              <a:t>berkualitas</a:t>
            </a:r>
            <a:r>
              <a:rPr lang="en-US" sz="1800" dirty="0">
                <a:solidFill>
                  <a:schemeClr val="tx1"/>
                </a:solidFill>
              </a:rPr>
              <a:t> dan </a:t>
            </a:r>
            <a:r>
              <a:rPr lang="en-US" sz="1800" dirty="0" err="1">
                <a:solidFill>
                  <a:schemeClr val="tx1"/>
                </a:solidFill>
              </a:rPr>
              <a:t>empuk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dirty="0" err="1">
                <a:solidFill>
                  <a:schemeClr val="tx1"/>
                </a:solidFill>
              </a:rPr>
              <a:t>Daging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direndam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dengan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bumbu</a:t>
            </a:r>
            <a:r>
              <a:rPr lang="en-US" sz="1800" dirty="0">
                <a:solidFill>
                  <a:schemeClr val="tx1"/>
                </a:solidFill>
              </a:rPr>
              <a:t> (</a:t>
            </a:r>
            <a:r>
              <a:rPr lang="en-US" sz="1800" dirty="0" err="1">
                <a:solidFill>
                  <a:schemeClr val="tx1"/>
                </a:solidFill>
              </a:rPr>
              <a:t>dimarinade</a:t>
            </a:r>
            <a:r>
              <a:rPr lang="en-US" sz="1800" dirty="0">
                <a:solidFill>
                  <a:schemeClr val="tx1"/>
                </a:solidFill>
              </a:rPr>
              <a:t>) </a:t>
            </a:r>
            <a:r>
              <a:rPr lang="en-US" sz="1800" dirty="0" err="1">
                <a:solidFill>
                  <a:schemeClr val="tx1"/>
                </a:solidFill>
              </a:rPr>
              <a:t>sebelum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digrill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>
                <a:solidFill>
                  <a:schemeClr val="tx1"/>
                </a:solidFill>
              </a:rPr>
              <a:t>2.   </a:t>
            </a:r>
            <a:r>
              <a:rPr lang="en-US" sz="1800" dirty="0" err="1">
                <a:solidFill>
                  <a:schemeClr val="tx1"/>
                </a:solidFill>
              </a:rPr>
              <a:t>Kemudian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mengolesi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permukaan</a:t>
            </a:r>
            <a:r>
              <a:rPr lang="en-US" sz="1800" dirty="0">
                <a:solidFill>
                  <a:schemeClr val="tx1"/>
                </a:solidFill>
              </a:rPr>
              <a:t> gridle dan </a:t>
            </a:r>
            <a:r>
              <a:rPr lang="en-US" sz="1800" dirty="0" err="1">
                <a:solidFill>
                  <a:schemeClr val="tx1"/>
                </a:solidFill>
              </a:rPr>
              <a:t>bahan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makanan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dengan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minyak</a:t>
            </a:r>
            <a:r>
              <a:rPr lang="en-US" sz="1800" dirty="0">
                <a:solidFill>
                  <a:schemeClr val="tx1"/>
                </a:solidFill>
              </a:rPr>
              <a:t> goreng </a:t>
            </a:r>
            <a:r>
              <a:rPr lang="en-US" sz="1800" dirty="0" err="1">
                <a:solidFill>
                  <a:schemeClr val="tx1"/>
                </a:solidFill>
              </a:rPr>
              <a:t>untuk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menghindari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lengket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>
                <a:solidFill>
                  <a:schemeClr val="tx1"/>
                </a:solidFill>
              </a:rPr>
              <a:t>3.   </a:t>
            </a:r>
            <a:r>
              <a:rPr lang="en-US" sz="1800" dirty="0" err="1">
                <a:solidFill>
                  <a:schemeClr val="tx1"/>
                </a:solidFill>
              </a:rPr>
              <a:t>Pergunakan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jepitan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untuk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membalik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makanan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r>
              <a:rPr lang="en-US" sz="1800" dirty="0" err="1">
                <a:solidFill>
                  <a:schemeClr val="tx1"/>
                </a:solidFill>
              </a:rPr>
              <a:t>Penerapan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teknik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dasar</a:t>
            </a:r>
            <a:r>
              <a:rPr lang="en-US" sz="1800" dirty="0">
                <a:solidFill>
                  <a:schemeClr val="tx1"/>
                </a:solidFill>
              </a:rPr>
              <a:t> grilling </a:t>
            </a:r>
            <a:r>
              <a:rPr lang="en-US" sz="1800" dirty="0" err="1">
                <a:solidFill>
                  <a:schemeClr val="tx1"/>
                </a:solidFill>
              </a:rPr>
              <a:t>dapat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dilakukan</a:t>
            </a:r>
            <a:r>
              <a:rPr lang="en-US" sz="1800" dirty="0">
                <a:solidFill>
                  <a:schemeClr val="tx1"/>
                </a:solidFill>
              </a:rPr>
              <a:t> pada </a:t>
            </a:r>
            <a:r>
              <a:rPr lang="en-US" sz="1800" dirty="0" err="1">
                <a:solidFill>
                  <a:schemeClr val="tx1"/>
                </a:solidFill>
              </a:rPr>
              <a:t>berbagai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bahan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makanan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diantaranya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daging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daging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cincang,ikan</a:t>
            </a:r>
            <a:r>
              <a:rPr lang="en-US" sz="1800" dirty="0">
                <a:solidFill>
                  <a:schemeClr val="tx1"/>
                </a:solidFill>
              </a:rPr>
              <a:t>, dan </a:t>
            </a:r>
            <a:r>
              <a:rPr lang="en-US" sz="1800" dirty="0" err="1">
                <a:solidFill>
                  <a:schemeClr val="tx1"/>
                </a:solidFill>
              </a:rPr>
              <a:t>ayam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B347F7B-DDBF-4162-816C-B98AEBC36CCF}"/>
              </a:ext>
            </a:extLst>
          </p:cNvPr>
          <p:cNvSpPr/>
          <p:nvPr/>
        </p:nvSpPr>
        <p:spPr>
          <a:xfrm>
            <a:off x="530086" y="1326872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5DAC25E-BE6F-44FE-ABA6-5BED65AE893A}"/>
              </a:ext>
            </a:extLst>
          </p:cNvPr>
          <p:cNvSpPr/>
          <p:nvPr/>
        </p:nvSpPr>
        <p:spPr>
          <a:xfrm>
            <a:off x="530086" y="218628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BE02C10-41A5-40F3-B9A3-17C2756773FF}"/>
              </a:ext>
            </a:extLst>
          </p:cNvPr>
          <p:cNvSpPr/>
          <p:nvPr/>
        </p:nvSpPr>
        <p:spPr>
          <a:xfrm>
            <a:off x="530080" y="309273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06F5902-BA6E-4D1D-A15E-090D31FCDD71}"/>
              </a:ext>
            </a:extLst>
          </p:cNvPr>
          <p:cNvSpPr/>
          <p:nvPr/>
        </p:nvSpPr>
        <p:spPr>
          <a:xfrm>
            <a:off x="530080" y="4078690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4BDD96C-62BA-4F80-89E2-78F00EEEA8AD}"/>
              </a:ext>
            </a:extLst>
          </p:cNvPr>
          <p:cNvSpPr/>
          <p:nvPr/>
        </p:nvSpPr>
        <p:spPr>
          <a:xfrm>
            <a:off x="530080" y="4974538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F34458-B845-4CA3-86E7-316387DF53A2}"/>
              </a:ext>
            </a:extLst>
          </p:cNvPr>
          <p:cNvSpPr/>
          <p:nvPr/>
        </p:nvSpPr>
        <p:spPr>
          <a:xfrm>
            <a:off x="530079" y="5870386"/>
            <a:ext cx="556591" cy="5565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Block Arc 9">
            <a:extLst>
              <a:ext uri="{FF2B5EF4-FFF2-40B4-BE49-F238E27FC236}">
                <a16:creationId xmlns:a16="http://schemas.microsoft.com/office/drawing/2014/main" id="{3B52213C-89B5-4B9A-B399-295A60F4227C}"/>
              </a:ext>
            </a:extLst>
          </p:cNvPr>
          <p:cNvSpPr/>
          <p:nvPr/>
        </p:nvSpPr>
        <p:spPr>
          <a:xfrm>
            <a:off x="-8" y="1270884"/>
            <a:ext cx="971126" cy="700712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lock Arc 10">
            <a:extLst>
              <a:ext uri="{FF2B5EF4-FFF2-40B4-BE49-F238E27FC236}">
                <a16:creationId xmlns:a16="http://schemas.microsoft.com/office/drawing/2014/main" id="{0B6ABABC-FA47-414C-B7DF-59AE88F08CC9}"/>
              </a:ext>
            </a:extLst>
          </p:cNvPr>
          <p:cNvSpPr/>
          <p:nvPr/>
        </p:nvSpPr>
        <p:spPr>
          <a:xfrm>
            <a:off x="27753" y="2137741"/>
            <a:ext cx="971126" cy="700712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Block Arc 11">
            <a:extLst>
              <a:ext uri="{FF2B5EF4-FFF2-40B4-BE49-F238E27FC236}">
                <a16:creationId xmlns:a16="http://schemas.microsoft.com/office/drawing/2014/main" id="{24251666-45AE-4B42-A0A9-6DBF3A04DA0F}"/>
              </a:ext>
            </a:extLst>
          </p:cNvPr>
          <p:cNvSpPr/>
          <p:nvPr/>
        </p:nvSpPr>
        <p:spPr>
          <a:xfrm>
            <a:off x="-405" y="3092730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Block Arc 12">
            <a:extLst>
              <a:ext uri="{FF2B5EF4-FFF2-40B4-BE49-F238E27FC236}">
                <a16:creationId xmlns:a16="http://schemas.microsoft.com/office/drawing/2014/main" id="{0D15C12B-017F-4DC0-9D47-AF22AE3CE638}"/>
              </a:ext>
            </a:extLst>
          </p:cNvPr>
          <p:cNvSpPr/>
          <p:nvPr/>
        </p:nvSpPr>
        <p:spPr>
          <a:xfrm>
            <a:off x="-13657" y="4011106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59B2C75E-ED08-4709-A8CE-70579A806254}"/>
              </a:ext>
            </a:extLst>
          </p:cNvPr>
          <p:cNvSpPr/>
          <p:nvPr/>
        </p:nvSpPr>
        <p:spPr>
          <a:xfrm>
            <a:off x="44112" y="4913418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CEC04B0C-8A49-40EB-983F-BA8EABD05823}"/>
              </a:ext>
            </a:extLst>
          </p:cNvPr>
          <p:cNvSpPr/>
          <p:nvPr/>
        </p:nvSpPr>
        <p:spPr>
          <a:xfrm>
            <a:off x="44516" y="5818866"/>
            <a:ext cx="971126" cy="686626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7734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645C4-A941-45F5-BB08-FA1063D785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40080"/>
            <a:ext cx="9144000" cy="2387600"/>
          </a:xfrm>
        </p:spPr>
        <p:txBody>
          <a:bodyPr/>
          <a:lstStyle/>
          <a:p>
            <a:r>
              <a:rPr lang="en-US" b="1" dirty="0"/>
              <a:t>SUMBER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0DC0D4-D7BC-403C-8035-ABFB4691F7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615882"/>
          </a:xfrm>
        </p:spPr>
        <p:txBody>
          <a:bodyPr/>
          <a:lstStyle/>
          <a:p>
            <a:r>
              <a:rPr lang="en-US" dirty="0"/>
              <a:t>http://khitacollections01.blogspot.com/2017/07/teknik-pengolahan-bahan-pangan.html</a:t>
            </a:r>
          </a:p>
        </p:txBody>
      </p:sp>
    </p:spTree>
    <p:extLst>
      <p:ext uri="{BB962C8B-B14F-4D97-AF65-F5344CB8AC3E}">
        <p14:creationId xmlns:p14="http://schemas.microsoft.com/office/powerpoint/2010/main" val="1775456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1325</Words>
  <Application>Microsoft Office PowerPoint</Application>
  <PresentationFormat>Widescreen</PresentationFormat>
  <Paragraphs>77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TEKNIK TEKNIK DALAM PENGOLAHAN BAHAN PANGAN</vt:lpstr>
      <vt:lpstr>1.   Teknik Pengolahan Makanan Panas Basah ( Moist Heat ) </vt:lpstr>
      <vt:lpstr>a.   Teknik Boiling</vt:lpstr>
      <vt:lpstr>c.   Teknik Braising</vt:lpstr>
      <vt:lpstr>d.   Teknik Stewing</vt:lpstr>
      <vt:lpstr>e. Steaming</vt:lpstr>
      <vt:lpstr>2.   Teknik Pengolahan Panas Kering ( Dry Heat Cooking )</vt:lpstr>
      <vt:lpstr>a.   Deep frying</vt:lpstr>
      <vt:lpstr>b.  Shallow Frying</vt:lpstr>
      <vt:lpstr>c.   Roasting</vt:lpstr>
      <vt:lpstr>d.  Baking</vt:lpstr>
      <vt:lpstr>e.   Grilling</vt:lpstr>
      <vt:lpstr>SUMBER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TEKNIK TEKNIK DALAM PENGOLAHAN BAHAN PANGAN</dc:title>
  <dc:creator>richardson tanujaya</dc:creator>
  <cp:lastModifiedBy>richardson tanujaya</cp:lastModifiedBy>
  <cp:revision>6</cp:revision>
  <dcterms:created xsi:type="dcterms:W3CDTF">2020-08-12T01:13:31Z</dcterms:created>
  <dcterms:modified xsi:type="dcterms:W3CDTF">2020-08-20T08:13:16Z</dcterms:modified>
</cp:coreProperties>
</file>